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326" userDrawn="1">
          <p15:clr>
            <a:srgbClr val="A4A3A4"/>
          </p15:clr>
        </p15:guide>
        <p15:guide id="4" pos="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D9"/>
    <a:srgbClr val="5B9BD5"/>
    <a:srgbClr val="DEEBF7"/>
    <a:srgbClr val="4472C4"/>
    <a:srgbClr val="009ED6"/>
    <a:srgbClr val="00ADEA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40" y="108"/>
      </p:cViewPr>
      <p:guideLst>
        <p:guide orient="horz" pos="2160"/>
        <p:guide pos="2880"/>
        <p:guide orient="horz" pos="2326"/>
        <p:guide pos="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2BB7F-9F51-4128-9560-27D86961F157}" type="datetimeFigureOut">
              <a:rPr lang="pt-PT" smtClean="0"/>
              <a:t>19/05/2019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8523F-5771-45D0-80DA-A744005A2A0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664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132 do </a:t>
            </a:r>
            <a:r>
              <a:rPr lang="en-US" dirty="0" err="1" smtClean="0"/>
              <a:t>mnual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3D8-D6EB-C346-9643-E05717C1BA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82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Pág</a:t>
            </a:r>
            <a:r>
              <a:rPr lang="en-US" dirty="0" smtClean="0"/>
              <a:t> 137 do manual.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saber”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acontecimentos</a:t>
            </a:r>
            <a:r>
              <a:rPr lang="en-US" dirty="0" smtClean="0"/>
              <a:t> de 1384 e Cortes de Coimbra.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3D8-D6EB-C346-9643-E05717C1BA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45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138 do manual.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3D8-D6EB-C346-9643-E05717C1BA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4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139 do manual.</a:t>
            </a:r>
          </a:p>
          <a:p>
            <a:r>
              <a:rPr lang="en-US" dirty="0" err="1" smtClean="0"/>
              <a:t>Aconselha</a:t>
            </a:r>
            <a:r>
              <a:rPr lang="en-US" dirty="0" smtClean="0"/>
              <a:t>-se a </a:t>
            </a:r>
            <a:r>
              <a:rPr lang="en-US" dirty="0" err="1" smtClean="0"/>
              <a:t>çeitura</a:t>
            </a:r>
            <a:r>
              <a:rPr lang="en-US" dirty="0" smtClean="0"/>
              <a:t> e </a:t>
            </a:r>
            <a:r>
              <a:rPr lang="en-US" dirty="0" err="1" smtClean="0"/>
              <a:t>interpretação</a:t>
            </a:r>
            <a:r>
              <a:rPr lang="en-US" dirty="0" smtClean="0"/>
              <a:t> do Doc. 14, a </a:t>
            </a:r>
            <a:r>
              <a:rPr lang="en-US" dirty="0" err="1" smtClean="0"/>
              <a:t>realização</a:t>
            </a:r>
            <a:r>
              <a:rPr lang="en-US" dirty="0" smtClean="0"/>
              <a:t> do </a:t>
            </a:r>
            <a:r>
              <a:rPr lang="en-US" dirty="0" err="1" smtClean="0"/>
              <a:t>exercício</a:t>
            </a:r>
            <a:r>
              <a:rPr lang="en-US" dirty="0" smtClean="0"/>
              <a:t> “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saber” e do </a:t>
            </a:r>
            <a:r>
              <a:rPr lang="en-US" dirty="0" err="1" smtClean="0"/>
              <a:t>resumo</a:t>
            </a:r>
            <a:r>
              <a:rPr lang="en-US" dirty="0" smtClean="0"/>
              <a:t> da </a:t>
            </a:r>
            <a:r>
              <a:rPr lang="en-US" dirty="0" err="1" smtClean="0"/>
              <a:t>pág</a:t>
            </a:r>
            <a:r>
              <a:rPr lang="en-US" dirty="0" smtClean="0"/>
              <a:t>. 140 e da </a:t>
            </a:r>
            <a:r>
              <a:rPr lang="en-US" dirty="0" err="1" smtClean="0"/>
              <a:t>ficha</a:t>
            </a:r>
            <a:r>
              <a:rPr lang="en-US" dirty="0" smtClean="0"/>
              <a:t> </a:t>
            </a:r>
            <a:r>
              <a:rPr lang="en-US" dirty="0" err="1" smtClean="0"/>
              <a:t>formativa</a:t>
            </a:r>
            <a:r>
              <a:rPr lang="en-US" dirty="0" smtClean="0"/>
              <a:t> da </a:t>
            </a:r>
            <a:r>
              <a:rPr lang="en-US" dirty="0" err="1" smtClean="0"/>
              <a:t>pág</a:t>
            </a:r>
            <a:r>
              <a:rPr lang="en-US" dirty="0" smtClean="0"/>
              <a:t>. 141.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3D8-D6EB-C346-9643-E05717C1BA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3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133 do manual.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3D8-D6EB-C346-9643-E05717C1BA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Aconselha</a:t>
            </a:r>
            <a:r>
              <a:rPr lang="en-US" dirty="0" smtClean="0"/>
              <a:t>-se a </a:t>
            </a:r>
            <a:r>
              <a:rPr lang="en-US" dirty="0" err="1" smtClean="0"/>
              <a:t>leitura</a:t>
            </a:r>
            <a:r>
              <a:rPr lang="en-US" dirty="0" smtClean="0"/>
              <a:t> e </a:t>
            </a:r>
            <a:r>
              <a:rPr lang="en-US" dirty="0" err="1" smtClean="0"/>
              <a:t>interpretação</a:t>
            </a:r>
            <a:r>
              <a:rPr lang="en-US" dirty="0" smtClean="0"/>
              <a:t> do Doc. 11, da </a:t>
            </a:r>
            <a:r>
              <a:rPr lang="en-US" dirty="0" err="1" smtClean="0"/>
              <a:t>página</a:t>
            </a:r>
            <a:r>
              <a:rPr lang="en-US" dirty="0" smtClean="0"/>
              <a:t> 133.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3D8-D6EB-C346-9643-E05717C1BA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3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133 do manual.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3D8-D6EB-C346-9643-E05717C1BA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7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133 do manual.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3D8-D6EB-C346-9643-E05717C1BA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133 do manual.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3D8-D6EB-C346-9643-E05717C1BA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0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135 do manual.</a:t>
            </a:r>
          </a:p>
          <a:p>
            <a:r>
              <a:rPr lang="en-US" dirty="0" err="1" smtClean="0"/>
              <a:t>Nessa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página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observado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mapa</a:t>
            </a:r>
            <a:r>
              <a:rPr lang="en-US" baseline="0" dirty="0" smtClean="0"/>
              <a:t> de Portugal com a </a:t>
            </a:r>
            <a:r>
              <a:rPr lang="en-US" baseline="0" dirty="0" err="1" smtClean="0"/>
              <a:t>distribuição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apoios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3D8-D6EB-C346-9643-E05717C1BA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79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134 do manual.</a:t>
            </a:r>
          </a:p>
          <a:p>
            <a:r>
              <a:rPr lang="en-US" dirty="0" err="1" smtClean="0"/>
              <a:t>Aconselha</a:t>
            </a:r>
            <a:r>
              <a:rPr lang="en-US" dirty="0" smtClean="0"/>
              <a:t>-se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leitura</a:t>
            </a:r>
            <a:r>
              <a:rPr lang="en-US" baseline="0" dirty="0" smtClean="0"/>
              <a:t> do Doc.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3D8-D6EB-C346-9643-E05717C1BA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4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136 do manual.</a:t>
            </a:r>
          </a:p>
          <a:p>
            <a:r>
              <a:rPr lang="en-US" dirty="0" err="1" smtClean="0"/>
              <a:t>Aconselha</a:t>
            </a:r>
            <a:r>
              <a:rPr lang="en-US" dirty="0" smtClean="0"/>
              <a:t>-se a </a:t>
            </a:r>
            <a:r>
              <a:rPr lang="en-US" dirty="0" err="1" smtClean="0"/>
              <a:t>leitura</a:t>
            </a:r>
            <a:r>
              <a:rPr lang="en-US" dirty="0" smtClean="0"/>
              <a:t> e </a:t>
            </a:r>
            <a:r>
              <a:rPr lang="en-US" dirty="0" err="1" smtClean="0"/>
              <a:t>interpretação</a:t>
            </a:r>
            <a:r>
              <a:rPr lang="en-US" dirty="0" smtClean="0"/>
              <a:t> do Doc.13 </a:t>
            </a:r>
            <a:r>
              <a:rPr lang="en-US" dirty="0" err="1" smtClean="0"/>
              <a:t>desta</a:t>
            </a:r>
            <a:r>
              <a:rPr lang="en-US" dirty="0" smtClean="0"/>
              <a:t> </a:t>
            </a:r>
            <a:r>
              <a:rPr lang="en-US" dirty="0" err="1" smtClean="0"/>
              <a:t>página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cerco</a:t>
            </a:r>
            <a:r>
              <a:rPr lang="en-US" dirty="0" smtClean="0"/>
              <a:t> de </a:t>
            </a:r>
            <a:r>
              <a:rPr lang="en-US" dirty="0" err="1" smtClean="0"/>
              <a:t>Lisboa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3D8-D6EB-C346-9643-E05717C1BA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2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26836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92097" y="0"/>
            <a:ext cx="7974386" cy="126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ound Same Side Corner Rectangle 10"/>
          <p:cNvSpPr/>
          <p:nvPr userDrawn="1"/>
        </p:nvSpPr>
        <p:spPr>
          <a:xfrm rot="10800000">
            <a:off x="8214926" y="-1"/>
            <a:ext cx="703887" cy="73015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30615" r="34997" b="42992"/>
          <a:stretch/>
        </p:blipFill>
        <p:spPr>
          <a:xfrm>
            <a:off x="8283517" y="94653"/>
            <a:ext cx="586853" cy="5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8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32730"/>
            <a:ext cx="9144000" cy="6045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92095" y="1426649"/>
            <a:ext cx="8726718" cy="49059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716507"/>
            <a:ext cx="143301" cy="553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 userDrawn="1"/>
        </p:nvSpPr>
        <p:spPr>
          <a:xfrm>
            <a:off x="192096" y="716507"/>
            <a:ext cx="7873732" cy="553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8000">
                <a:schemeClr val="accent3">
                  <a:lumMod val="45000"/>
                  <a:lumOff val="55000"/>
                </a:schemeClr>
              </a:gs>
              <a:gs pos="58000">
                <a:schemeClr val="bg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6" y="709682"/>
            <a:ext cx="7614423" cy="54001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Round Same Side Corner Rectangle 12"/>
          <p:cNvSpPr/>
          <p:nvPr userDrawn="1"/>
        </p:nvSpPr>
        <p:spPr>
          <a:xfrm rot="10800000">
            <a:off x="8214926" y="-1"/>
            <a:ext cx="703887" cy="73015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30615" r="34997" b="42992"/>
          <a:stretch/>
        </p:blipFill>
        <p:spPr>
          <a:xfrm>
            <a:off x="8283517" y="94653"/>
            <a:ext cx="586853" cy="56638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6389" y="-17250"/>
            <a:ext cx="8087127" cy="6088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pt-PT" sz="2000" b="1" dirty="0" smtClean="0">
                <a:solidFill>
                  <a:schemeClr val="bg1"/>
                </a:solidFill>
              </a:rPr>
              <a:t>CAUSAS E CONSEQUÊNCIAS DO PROBLEMA SUCESSÓRIO PORTUGUÊS</a:t>
            </a:r>
            <a:br>
              <a:rPr lang="pt-PT" sz="2000" b="1" dirty="0" smtClean="0">
                <a:solidFill>
                  <a:schemeClr val="bg1"/>
                </a:solidFill>
              </a:rPr>
            </a:br>
            <a:r>
              <a:rPr lang="pt-PT" sz="2000" b="1" dirty="0" smtClean="0">
                <a:solidFill>
                  <a:schemeClr val="bg1"/>
                </a:solidFill>
              </a:rPr>
              <a:t>DE 1383-1385</a:t>
            </a:r>
          </a:p>
        </p:txBody>
      </p:sp>
    </p:spTree>
    <p:extLst>
      <p:ext uri="{BB962C8B-B14F-4D97-AF65-F5344CB8AC3E}">
        <p14:creationId xmlns:p14="http://schemas.microsoft.com/office/powerpoint/2010/main" val="342602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32730"/>
            <a:ext cx="9144000" cy="6045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92095" y="1310232"/>
            <a:ext cx="8726718" cy="50223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37505" y="696035"/>
            <a:ext cx="8835898" cy="553663"/>
          </a:xfrm>
          <a:prstGeom prst="roundRect">
            <a:avLst>
              <a:gd name="adj" fmla="val 2159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6" y="689210"/>
            <a:ext cx="7614423" cy="54001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8214926" y="6127845"/>
            <a:ext cx="703887" cy="73015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30615" r="34997" b="42992"/>
          <a:stretch/>
        </p:blipFill>
        <p:spPr>
          <a:xfrm>
            <a:off x="8290341" y="6188379"/>
            <a:ext cx="586853" cy="56638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6389" y="-17250"/>
            <a:ext cx="8087127" cy="6088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pt-PT" sz="2000" b="1" dirty="0" smtClean="0">
                <a:solidFill>
                  <a:schemeClr val="bg1"/>
                </a:solidFill>
              </a:rPr>
              <a:t>CAUSAS E CONSEQUÊNCIAS DO PROBLEMA SUCESSÓRIO PORTUGUÊS</a:t>
            </a:r>
            <a:br>
              <a:rPr lang="pt-PT" sz="2000" b="1" dirty="0" smtClean="0">
                <a:solidFill>
                  <a:schemeClr val="bg1"/>
                </a:solidFill>
              </a:rPr>
            </a:br>
            <a:r>
              <a:rPr lang="pt-PT" sz="2000" b="1" dirty="0" smtClean="0">
                <a:solidFill>
                  <a:schemeClr val="bg1"/>
                </a:solidFill>
              </a:rPr>
              <a:t>DE 1383-1385</a:t>
            </a:r>
          </a:p>
        </p:txBody>
      </p:sp>
    </p:spTree>
    <p:extLst>
      <p:ext uri="{BB962C8B-B14F-4D97-AF65-F5344CB8AC3E}">
        <p14:creationId xmlns:p14="http://schemas.microsoft.com/office/powerpoint/2010/main" val="108937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04365"/>
            <a:ext cx="9144000" cy="1849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Round Same Side Corner Rectangle 3"/>
          <p:cNvSpPr/>
          <p:nvPr userDrawn="1"/>
        </p:nvSpPr>
        <p:spPr>
          <a:xfrm>
            <a:off x="8214926" y="6127845"/>
            <a:ext cx="703887" cy="73015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30615" r="34997" b="42992"/>
          <a:stretch/>
        </p:blipFill>
        <p:spPr>
          <a:xfrm>
            <a:off x="8290341" y="6188379"/>
            <a:ext cx="586853" cy="5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0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32730"/>
            <a:ext cx="9144000" cy="6045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92095" y="1310232"/>
            <a:ext cx="8726718" cy="50223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6" y="689210"/>
            <a:ext cx="8726717" cy="54001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8214926" y="6127845"/>
            <a:ext cx="703887" cy="73015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30615" r="34997" b="42992"/>
          <a:stretch/>
        </p:blipFill>
        <p:spPr>
          <a:xfrm>
            <a:off x="8290341" y="6188379"/>
            <a:ext cx="586853" cy="56638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96389" y="-17250"/>
            <a:ext cx="8087127" cy="6088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pt-PT" sz="2000" b="1" dirty="0" smtClean="0">
                <a:solidFill>
                  <a:schemeClr val="bg1"/>
                </a:solidFill>
              </a:rPr>
              <a:t>CAUSAS E CONSEQUÊNCIAS DO PROBLEMA SUCESSÓRIO PORTUGUÊS</a:t>
            </a:r>
            <a:br>
              <a:rPr lang="pt-PT" sz="2000" b="1" dirty="0" smtClean="0">
                <a:solidFill>
                  <a:schemeClr val="bg1"/>
                </a:solidFill>
              </a:rPr>
            </a:br>
            <a:r>
              <a:rPr lang="pt-PT" sz="2000" b="1" dirty="0" smtClean="0">
                <a:solidFill>
                  <a:schemeClr val="bg1"/>
                </a:solidFill>
              </a:rPr>
              <a:t>DE 1383-1385</a:t>
            </a:r>
          </a:p>
        </p:txBody>
      </p:sp>
    </p:spTree>
    <p:extLst>
      <p:ext uri="{BB962C8B-B14F-4D97-AF65-F5344CB8AC3E}">
        <p14:creationId xmlns:p14="http://schemas.microsoft.com/office/powerpoint/2010/main" val="150313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3138E-FA68-5D43-AE44-6BFF3488024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F72AD-EADC-9042-BE9A-A7BFFCDD42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3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434353"/>
            <a:ext cx="9144000" cy="39892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Round Same Side Corner Rectangle 3"/>
          <p:cNvSpPr/>
          <p:nvPr userDrawn="1"/>
        </p:nvSpPr>
        <p:spPr>
          <a:xfrm>
            <a:off x="8214926" y="6127845"/>
            <a:ext cx="703887" cy="73015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PT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30615" r="34997" b="42992"/>
          <a:stretch/>
        </p:blipFill>
        <p:spPr>
          <a:xfrm>
            <a:off x="8290341" y="6188379"/>
            <a:ext cx="586853" cy="5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6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32730"/>
            <a:ext cx="9144000" cy="6045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92095" y="2696005"/>
            <a:ext cx="8726718" cy="36365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37505" y="696035"/>
            <a:ext cx="8835898" cy="749307"/>
          </a:xfrm>
          <a:prstGeom prst="roundRect">
            <a:avLst>
              <a:gd name="adj" fmla="val 2159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6" y="689210"/>
            <a:ext cx="8781307" cy="756132"/>
          </a:xfrm>
          <a:prstGeom prst="rect">
            <a:avLst/>
          </a:prstGeom>
        </p:spPr>
        <p:txBody>
          <a:bodyPr anchor="t"/>
          <a:lstStyle>
            <a:lvl1pPr>
              <a:lnSpc>
                <a:spcPts val="2800"/>
              </a:lnSpc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8214926" y="6127845"/>
            <a:ext cx="703887" cy="730155"/>
            <a:chOff x="8214926" y="6127845"/>
            <a:chExt cx="703887" cy="730155"/>
          </a:xfrm>
        </p:grpSpPr>
        <p:sp>
          <p:nvSpPr>
            <p:cNvPr id="13" name="Round Same Side Corner Rectangle 12"/>
            <p:cNvSpPr/>
            <p:nvPr userDrawn="1"/>
          </p:nvSpPr>
          <p:spPr>
            <a:xfrm>
              <a:off x="8214926" y="6127845"/>
              <a:ext cx="703887" cy="730155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91" t="30615" r="34997" b="42992"/>
            <a:stretch/>
          </p:blipFill>
          <p:spPr>
            <a:xfrm>
              <a:off x="8290341" y="6188379"/>
              <a:ext cx="586853" cy="56638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196389" y="-17250"/>
            <a:ext cx="8087127" cy="6088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pt-PT" sz="2000" b="1" dirty="0" smtClean="0">
                <a:solidFill>
                  <a:schemeClr val="bg1"/>
                </a:solidFill>
              </a:rPr>
              <a:t>CAUSAS E CONSEQUÊNCIAS DO PROBLEMA SUCESSÓRIO PORTUGUÊS</a:t>
            </a:r>
            <a:br>
              <a:rPr lang="pt-PT" sz="2000" b="1" dirty="0" smtClean="0">
                <a:solidFill>
                  <a:schemeClr val="bg1"/>
                </a:solidFill>
              </a:rPr>
            </a:br>
            <a:r>
              <a:rPr lang="pt-PT" sz="2000" b="1" dirty="0" smtClean="0">
                <a:solidFill>
                  <a:schemeClr val="bg1"/>
                </a:solidFill>
              </a:rPr>
              <a:t>DE 1383-1385</a:t>
            </a:r>
          </a:p>
        </p:txBody>
      </p:sp>
    </p:spTree>
    <p:extLst>
      <p:ext uri="{BB962C8B-B14F-4D97-AF65-F5344CB8AC3E}">
        <p14:creationId xmlns:p14="http://schemas.microsoft.com/office/powerpoint/2010/main" val="391200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20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4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lnSpc>
                <a:spcPts val="4200"/>
              </a:lnSpc>
            </a:pPr>
            <a:r>
              <a:rPr lang="pt-PT" sz="3200" dirty="0" smtClean="0"/>
              <a:t>CAUSAS E CONSEQUÊNCIAS DO PROBLEMA SUCESSÓRIO PORTUGUÊS DE 1383-1385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25673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4" y="1310231"/>
            <a:ext cx="3378096" cy="47803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2094" y="1310232"/>
            <a:ext cx="4885231" cy="502232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rgbClr val="C00000"/>
                </a:solidFill>
              </a:rPr>
              <a:t>Janeiro</a:t>
            </a:r>
            <a:endParaRPr lang="en-US" sz="2200" dirty="0"/>
          </a:p>
          <a:p>
            <a:pPr>
              <a:spcBef>
                <a:spcPts val="600"/>
              </a:spcBef>
            </a:pPr>
            <a:r>
              <a:rPr lang="en-US" sz="2200" b="1" dirty="0" err="1" smtClean="0"/>
              <a:t>Invasão</a:t>
            </a:r>
            <a:r>
              <a:rPr lang="en-US" sz="2200" b="1" dirty="0" smtClean="0"/>
              <a:t> </a:t>
            </a:r>
            <a:r>
              <a:rPr lang="en-US" sz="2200" b="1" dirty="0" err="1"/>
              <a:t>castelhana</a:t>
            </a:r>
            <a:r>
              <a:rPr lang="en-US" sz="2200" b="1" dirty="0"/>
              <a:t> </a:t>
            </a:r>
            <a:r>
              <a:rPr lang="en-US" sz="2200" dirty="0"/>
              <a:t>e </a:t>
            </a:r>
            <a:r>
              <a:rPr lang="en-US" sz="2200" dirty="0" err="1"/>
              <a:t>ocupação</a:t>
            </a:r>
            <a:r>
              <a:rPr lang="en-US" sz="2200" dirty="0"/>
              <a:t> de </a:t>
            </a:r>
            <a:r>
              <a:rPr lang="en-US" sz="2200" dirty="0" err="1"/>
              <a:t>Santarém</a:t>
            </a:r>
            <a:r>
              <a:rPr lang="en-US" sz="2200" dirty="0"/>
              <a:t>, </a:t>
            </a:r>
            <a:r>
              <a:rPr lang="en-US" sz="2200" dirty="0" err="1"/>
              <a:t>onde</a:t>
            </a:r>
            <a:r>
              <a:rPr lang="en-US" sz="2200" dirty="0"/>
              <a:t> se </a:t>
            </a:r>
            <a:r>
              <a:rPr lang="en-US" sz="2200" dirty="0" err="1"/>
              <a:t>refugiava</a:t>
            </a:r>
            <a:r>
              <a:rPr lang="en-US" sz="2200" dirty="0"/>
              <a:t> D. Leonor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rgbClr val="C00000"/>
                </a:solidFill>
              </a:rPr>
              <a:t>Abril</a:t>
            </a:r>
            <a:endParaRPr lang="en-US" sz="2200" dirty="0"/>
          </a:p>
          <a:p>
            <a:pPr>
              <a:spcBef>
                <a:spcPts val="600"/>
              </a:spcBef>
            </a:pPr>
            <a:r>
              <a:rPr lang="en-US" sz="2200" dirty="0" smtClean="0"/>
              <a:t>Outro </a:t>
            </a:r>
            <a:r>
              <a:rPr lang="en-US" sz="2200" dirty="0" err="1"/>
              <a:t>exército</a:t>
            </a:r>
            <a:r>
              <a:rPr lang="en-US" sz="2200" dirty="0"/>
              <a:t> </a:t>
            </a:r>
            <a:r>
              <a:rPr lang="en-US" sz="2200" dirty="0" err="1" smtClean="0"/>
              <a:t>castelhano</a:t>
            </a:r>
            <a:r>
              <a:rPr lang="en-US" sz="2200" dirty="0" smtClean="0"/>
              <a:t> </a:t>
            </a:r>
            <a:r>
              <a:rPr lang="en-US" sz="2200" dirty="0" err="1" smtClean="0"/>
              <a:t>entrou</a:t>
            </a:r>
            <a:r>
              <a:rPr lang="en-US" sz="2200" dirty="0" smtClean="0"/>
              <a:t> </a:t>
            </a:r>
            <a:r>
              <a:rPr lang="en-US" sz="2200" dirty="0"/>
              <a:t>pela </a:t>
            </a:r>
            <a:r>
              <a:rPr lang="en-US" sz="2200" dirty="0" err="1"/>
              <a:t>vila</a:t>
            </a:r>
            <a:r>
              <a:rPr lang="en-US" sz="2200" dirty="0"/>
              <a:t> de </a:t>
            </a:r>
            <a:r>
              <a:rPr lang="en-US" sz="2200" dirty="0" err="1"/>
              <a:t>Fronteira</a:t>
            </a:r>
            <a:r>
              <a:rPr lang="en-US" sz="2200" dirty="0"/>
              <a:t>, mas </a:t>
            </a:r>
            <a:r>
              <a:rPr lang="en-US" sz="2200" dirty="0" err="1"/>
              <a:t>foi</a:t>
            </a:r>
            <a:r>
              <a:rPr lang="en-US" sz="2200" dirty="0"/>
              <a:t> </a:t>
            </a:r>
            <a:r>
              <a:rPr lang="en-US" sz="2200" b="1" dirty="0" err="1"/>
              <a:t>derrotado</a:t>
            </a:r>
            <a:r>
              <a:rPr lang="en-US" sz="2200" b="1" dirty="0"/>
              <a:t> </a:t>
            </a:r>
            <a:r>
              <a:rPr lang="en-US" sz="2200" b="1" dirty="0" err="1"/>
              <a:t>pelas</a:t>
            </a:r>
            <a:r>
              <a:rPr lang="en-US" sz="2200" b="1" dirty="0"/>
              <a:t> </a:t>
            </a:r>
            <a:r>
              <a:rPr lang="en-US" sz="2200" b="1" dirty="0" err="1"/>
              <a:t>forças</a:t>
            </a:r>
            <a:r>
              <a:rPr lang="en-US" sz="2200" b="1" dirty="0"/>
              <a:t> </a:t>
            </a:r>
            <a:r>
              <a:rPr lang="en-US" sz="2200" b="1" dirty="0" err="1"/>
              <a:t>comandadas</a:t>
            </a:r>
            <a:r>
              <a:rPr lang="en-US" sz="2200" b="1" dirty="0"/>
              <a:t> </a:t>
            </a:r>
            <a:r>
              <a:rPr lang="en-US" sz="2200" b="1" dirty="0" err="1"/>
              <a:t>por</a:t>
            </a:r>
            <a:r>
              <a:rPr lang="en-US" sz="2200" b="1" dirty="0"/>
              <a:t> D. </a:t>
            </a:r>
            <a:r>
              <a:rPr lang="en-US" sz="2200" b="1" dirty="0" err="1"/>
              <a:t>Nuno</a:t>
            </a:r>
            <a:r>
              <a:rPr lang="en-US" sz="2200" b="1" dirty="0"/>
              <a:t> </a:t>
            </a:r>
            <a:r>
              <a:rPr lang="en-US" sz="2200" b="1" dirty="0" err="1"/>
              <a:t>Álvares</a:t>
            </a:r>
            <a:r>
              <a:rPr lang="en-US" sz="2200" b="1" dirty="0"/>
              <a:t> Pereira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Batalha</a:t>
            </a:r>
            <a:r>
              <a:rPr lang="en-US" sz="2200" b="1" dirty="0"/>
              <a:t> dos </a:t>
            </a:r>
            <a:r>
              <a:rPr lang="en-US" sz="2200" b="1" dirty="0" err="1"/>
              <a:t>Atoleiros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spcBef>
                <a:spcPts val="600"/>
              </a:spcBef>
            </a:pPr>
            <a:r>
              <a:rPr lang="en-US" sz="2200" b="1" dirty="0" err="1" smtClean="0">
                <a:solidFill>
                  <a:srgbClr val="C00000"/>
                </a:solidFill>
              </a:rPr>
              <a:t>Maio</a:t>
            </a:r>
            <a:endParaRPr lang="en-US" sz="2200" dirty="0"/>
          </a:p>
          <a:p>
            <a:pPr>
              <a:spcBef>
                <a:spcPts val="600"/>
              </a:spcBef>
            </a:pPr>
            <a:r>
              <a:rPr lang="en-US" sz="2200" b="1" dirty="0" err="1" smtClean="0"/>
              <a:t>Cerco</a:t>
            </a:r>
            <a:r>
              <a:rPr lang="en-US" sz="2200" b="1" dirty="0" smtClean="0"/>
              <a:t> </a:t>
            </a:r>
            <a:r>
              <a:rPr lang="en-US" sz="2200" b="1" dirty="0"/>
              <a:t>de </a:t>
            </a:r>
            <a:r>
              <a:rPr lang="en-US" sz="2200" b="1" dirty="0" err="1"/>
              <a:t>Lisboa</a:t>
            </a:r>
            <a:r>
              <a:rPr lang="en-US" sz="2200" b="1" dirty="0"/>
              <a:t> </a:t>
            </a:r>
            <a:r>
              <a:rPr lang="en-US" sz="2200" dirty="0" err="1"/>
              <a:t>durou</a:t>
            </a:r>
            <a:r>
              <a:rPr lang="en-US" sz="2200" dirty="0"/>
              <a:t> 4 </a:t>
            </a:r>
            <a:r>
              <a:rPr lang="en-US" sz="2200" dirty="0" err="1"/>
              <a:t>meses</a:t>
            </a:r>
            <a:r>
              <a:rPr lang="en-US" sz="2200" dirty="0"/>
              <a:t>. Um </a:t>
            </a:r>
            <a:r>
              <a:rPr lang="en-US" sz="2200" dirty="0" err="1"/>
              <a:t>surto</a:t>
            </a:r>
            <a:r>
              <a:rPr lang="en-US" sz="2200" dirty="0"/>
              <a:t> de </a:t>
            </a:r>
            <a:r>
              <a:rPr lang="en-US" sz="2200" dirty="0" err="1"/>
              <a:t>peste</a:t>
            </a:r>
            <a:r>
              <a:rPr lang="en-US" sz="2200" dirty="0"/>
              <a:t> </a:t>
            </a:r>
            <a:r>
              <a:rPr lang="en-US" sz="2200" dirty="0" err="1"/>
              <a:t>obrigou</a:t>
            </a:r>
            <a:r>
              <a:rPr lang="en-US" sz="2200" dirty="0"/>
              <a:t> as </a:t>
            </a:r>
            <a:r>
              <a:rPr lang="en-US" sz="2200" dirty="0" err="1"/>
              <a:t>tropas</a:t>
            </a:r>
            <a:r>
              <a:rPr lang="en-US" sz="2200" dirty="0"/>
              <a:t> </a:t>
            </a:r>
            <a:r>
              <a:rPr lang="en-US" sz="2200" dirty="0" err="1"/>
              <a:t>castelhanas</a:t>
            </a:r>
            <a:r>
              <a:rPr lang="en-US" sz="2200" dirty="0"/>
              <a:t> a </a:t>
            </a:r>
            <a:r>
              <a:rPr lang="en-US" sz="2200" dirty="0" err="1"/>
              <a:t>retirar</a:t>
            </a:r>
            <a:r>
              <a:rPr lang="en-US" sz="2200" dirty="0" smtClean="0"/>
              <a:t>…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 PRINCIPAIS ACONTECIMENTOS DE 1384</a:t>
            </a:r>
            <a:endParaRPr lang="en-US" dirty="0"/>
          </a:p>
        </p:txBody>
      </p:sp>
      <p:pic>
        <p:nvPicPr>
          <p:cNvPr id="7" name="se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4" y="1310231"/>
            <a:ext cx="3378096" cy="4780324"/>
          </a:xfrm>
          <a:prstGeom prst="rect">
            <a:avLst/>
          </a:prstGeom>
        </p:spPr>
      </p:pic>
      <p:pic>
        <p:nvPicPr>
          <p:cNvPr id="10" name="seta_l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4" y="1310230"/>
            <a:ext cx="3378095" cy="4780324"/>
          </a:xfrm>
          <a:prstGeom prst="rect">
            <a:avLst/>
          </a:prstGeom>
        </p:spPr>
      </p:pic>
      <p:pic>
        <p:nvPicPr>
          <p:cNvPr id="9" name="ateleiro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4" y="1310230"/>
            <a:ext cx="3378096" cy="4780324"/>
          </a:xfrm>
          <a:prstGeom prst="rect">
            <a:avLst/>
          </a:prstGeom>
        </p:spPr>
      </p:pic>
      <p:pic>
        <p:nvPicPr>
          <p:cNvPr id="11" name="ateleiros_l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3" y="1310230"/>
            <a:ext cx="3378095" cy="4780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5904" y="6090554"/>
            <a:ext cx="22901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A 1ª invasão castelhana.</a:t>
            </a:r>
            <a:endParaRPr lang="pt-PT" sz="1400" b="1" dirty="0"/>
          </a:p>
        </p:txBody>
      </p:sp>
      <p:pic>
        <p:nvPicPr>
          <p:cNvPr id="13" name="trancoso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5" b="45652"/>
          <a:stretch/>
        </p:blipFill>
        <p:spPr>
          <a:xfrm>
            <a:off x="5828068" y="1919036"/>
            <a:ext cx="3378096" cy="7339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12911" y="3767254"/>
            <a:ext cx="649705" cy="649705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394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316684" y="2064314"/>
            <a:ext cx="4589814" cy="3031455"/>
          </a:xfrm>
        </p:spPr>
        <p:txBody>
          <a:bodyPr/>
          <a:lstStyle/>
          <a:p>
            <a:r>
              <a:rPr lang="en-US" sz="2200" dirty="0" smtClean="0"/>
              <a:t>A </a:t>
            </a:r>
            <a:r>
              <a:rPr lang="en-US" sz="2200" b="1" dirty="0" smtClean="0"/>
              <a:t>6 </a:t>
            </a:r>
            <a:r>
              <a:rPr lang="en-US" sz="2200" b="1" dirty="0"/>
              <a:t>de </a:t>
            </a:r>
            <a:r>
              <a:rPr lang="en-US" sz="2200" b="1" dirty="0" err="1"/>
              <a:t>abril</a:t>
            </a:r>
            <a:r>
              <a:rPr lang="en-US" sz="2200" b="1" dirty="0"/>
              <a:t> de 1385</a:t>
            </a:r>
            <a:r>
              <a:rPr lang="en-US" sz="2200" dirty="0"/>
              <a:t>, </a:t>
            </a:r>
            <a:r>
              <a:rPr lang="en-US" sz="2200" dirty="0" err="1"/>
              <a:t>reuniram</a:t>
            </a:r>
            <a:r>
              <a:rPr lang="en-US" sz="2200" dirty="0"/>
              <a:t>-se as </a:t>
            </a:r>
            <a:r>
              <a:rPr lang="en-US" sz="2200" b="1" dirty="0"/>
              <a:t>Cortes </a:t>
            </a:r>
            <a:r>
              <a:rPr lang="en-US" sz="2200" b="1" dirty="0" err="1"/>
              <a:t>em</a:t>
            </a:r>
            <a:r>
              <a:rPr lang="en-US" sz="2200" b="1" dirty="0"/>
              <a:t> Coimbra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r>
              <a:rPr lang="en-US" sz="2200" dirty="0" err="1"/>
              <a:t>Graças</a:t>
            </a:r>
            <a:r>
              <a:rPr lang="en-US" sz="2200" dirty="0"/>
              <a:t> à </a:t>
            </a:r>
            <a:r>
              <a:rPr lang="en-US" sz="2200" dirty="0" err="1"/>
              <a:t>intervenção</a:t>
            </a:r>
            <a:r>
              <a:rPr lang="en-US" sz="2200" dirty="0"/>
              <a:t> do </a:t>
            </a:r>
            <a:r>
              <a:rPr lang="en-US" sz="2200" b="1" dirty="0"/>
              <a:t>Dr. </a:t>
            </a:r>
            <a:r>
              <a:rPr lang="en-US" sz="2200" b="1" dirty="0" err="1"/>
              <a:t>João</a:t>
            </a:r>
            <a:r>
              <a:rPr lang="en-US" sz="2200" b="1" dirty="0"/>
              <a:t> das </a:t>
            </a:r>
            <a:r>
              <a:rPr lang="en-US" sz="2200" b="1" dirty="0" err="1"/>
              <a:t>Regras</a:t>
            </a:r>
            <a:r>
              <a:rPr lang="en-US" sz="2200" dirty="0"/>
              <a:t>, o </a:t>
            </a:r>
            <a:r>
              <a:rPr lang="en-US" sz="2200" dirty="0" err="1"/>
              <a:t>Mestre</a:t>
            </a:r>
            <a:r>
              <a:rPr lang="en-US" sz="2200" dirty="0"/>
              <a:t> de Avis </a:t>
            </a:r>
            <a:r>
              <a:rPr lang="en-US" sz="2200" dirty="0" err="1"/>
              <a:t>foi</a:t>
            </a:r>
            <a:r>
              <a:rPr lang="en-US" sz="2200" dirty="0"/>
              <a:t> </a:t>
            </a:r>
            <a:r>
              <a:rPr lang="en-US" sz="2200" dirty="0" err="1"/>
              <a:t>aclamado</a:t>
            </a:r>
            <a:r>
              <a:rPr lang="en-US" sz="2200" dirty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rei </a:t>
            </a:r>
            <a:r>
              <a:rPr lang="en-US" sz="2200" b="1" dirty="0"/>
              <a:t>D. </a:t>
            </a:r>
            <a:r>
              <a:rPr lang="en-US" sz="2200" b="1" dirty="0" err="1"/>
              <a:t>João</a:t>
            </a:r>
            <a:r>
              <a:rPr lang="en-US" sz="2200" b="1" dirty="0"/>
              <a:t> I de </a:t>
            </a:r>
            <a:r>
              <a:rPr lang="en-US" sz="2200" b="1" dirty="0" smtClean="0"/>
              <a:t>Portugal</a:t>
            </a:r>
            <a:r>
              <a:rPr lang="en-US" sz="2200" dirty="0" smtClean="0"/>
              <a:t> </a:t>
            </a:r>
            <a:r>
              <a:rPr lang="en-US" sz="2200" dirty="0" err="1"/>
              <a:t>pelo</a:t>
            </a:r>
            <a:r>
              <a:rPr lang="en-US" sz="2200" dirty="0"/>
              <a:t> </a:t>
            </a:r>
            <a:r>
              <a:rPr lang="en-US" sz="2200" dirty="0" err="1"/>
              <a:t>esforço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defesa</a:t>
            </a:r>
            <a:r>
              <a:rPr lang="en-US" sz="2200" dirty="0"/>
              <a:t> do </a:t>
            </a:r>
            <a:r>
              <a:rPr lang="en-US" sz="2200" dirty="0" err="1"/>
              <a:t>reino</a:t>
            </a:r>
            <a:r>
              <a:rPr lang="en-US" sz="2200" dirty="0"/>
              <a:t> e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pertencer</a:t>
            </a:r>
            <a:r>
              <a:rPr lang="en-US" sz="2200" dirty="0"/>
              <a:t> à </a:t>
            </a:r>
            <a:r>
              <a:rPr lang="en-US" sz="2200" dirty="0" err="1"/>
              <a:t>família</a:t>
            </a:r>
            <a:r>
              <a:rPr lang="en-US" sz="2200" dirty="0"/>
              <a:t> real.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pt-P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CORTES DE COIMBRA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3221"/>
            <a:ext cx="4132612" cy="3157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4803381"/>
            <a:ext cx="3906983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300" b="1" dirty="0" smtClean="0"/>
              <a:t>Dr. João das Regras a discursar nas Cortes de Coimbra.</a:t>
            </a:r>
            <a:endParaRPr lang="pt-PT" sz="1300" b="1" dirty="0"/>
          </a:p>
        </p:txBody>
      </p:sp>
    </p:spTree>
    <p:extLst>
      <p:ext uri="{BB962C8B-B14F-4D97-AF65-F5344CB8AC3E}">
        <p14:creationId xmlns:p14="http://schemas.microsoft.com/office/powerpoint/2010/main" val="15812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92095" y="1310233"/>
            <a:ext cx="8726718" cy="833264"/>
          </a:xfrm>
        </p:spPr>
        <p:txBody>
          <a:bodyPr/>
          <a:lstStyle/>
          <a:p>
            <a:pPr algn="ctr"/>
            <a:r>
              <a:rPr lang="en-US" b="1" dirty="0" err="1"/>
              <a:t>Nuno</a:t>
            </a:r>
            <a:r>
              <a:rPr lang="en-US" b="1" dirty="0"/>
              <a:t> </a:t>
            </a:r>
            <a:r>
              <a:rPr lang="en-US" b="1" dirty="0" err="1"/>
              <a:t>Álvares</a:t>
            </a:r>
            <a:r>
              <a:rPr lang="en-US" b="1" dirty="0"/>
              <a:t> Pereira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nomeado</a:t>
            </a:r>
            <a:r>
              <a:rPr lang="en-US" dirty="0"/>
              <a:t> </a:t>
            </a:r>
            <a:r>
              <a:rPr lang="en-US" b="1" dirty="0" err="1"/>
              <a:t>Condestável</a:t>
            </a:r>
            <a:r>
              <a:rPr lang="en-US" b="1" dirty="0"/>
              <a:t> do </a:t>
            </a:r>
            <a:r>
              <a:rPr lang="en-US" b="1" dirty="0" err="1" smtClean="0"/>
              <a:t>Reino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(</a:t>
            </a:r>
            <a:r>
              <a:rPr lang="en-US" dirty="0" err="1" smtClean="0"/>
              <a:t>chefe</a:t>
            </a:r>
            <a:r>
              <a:rPr lang="en-US" dirty="0" smtClean="0"/>
              <a:t> de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xércitos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AS CORTES DE COIMBRA</a:t>
            </a: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" y="2404951"/>
            <a:ext cx="7595616" cy="3764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192" y="5789231"/>
            <a:ext cx="205213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D. Nuno Álvares Pereira.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22922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p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4" y="1310231"/>
            <a:ext cx="3378096" cy="47803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2095" y="2107870"/>
            <a:ext cx="4831167" cy="4224691"/>
          </a:xfrm>
        </p:spPr>
        <p:txBody>
          <a:bodyPr/>
          <a:lstStyle/>
          <a:p>
            <a:r>
              <a:rPr lang="en-US" dirty="0" err="1"/>
              <a:t>Após</a:t>
            </a:r>
            <a:r>
              <a:rPr lang="en-US" dirty="0"/>
              <a:t> a </a:t>
            </a:r>
            <a:r>
              <a:rPr lang="en-US" dirty="0" err="1"/>
              <a:t>aclamação</a:t>
            </a:r>
            <a:r>
              <a:rPr lang="en-US" dirty="0"/>
              <a:t> do </a:t>
            </a:r>
            <a:r>
              <a:rPr lang="en-US" dirty="0" err="1"/>
              <a:t>Mestre</a:t>
            </a:r>
            <a:r>
              <a:rPr lang="en-US" dirty="0"/>
              <a:t> de Avis, </a:t>
            </a:r>
            <a:r>
              <a:rPr lang="en-US" b="1" dirty="0" err="1"/>
              <a:t>Castela</a:t>
            </a:r>
            <a:r>
              <a:rPr lang="en-US" b="1" dirty="0"/>
              <a:t> </a:t>
            </a:r>
            <a:r>
              <a:rPr lang="en-US" b="1" dirty="0" err="1"/>
              <a:t>voltou</a:t>
            </a:r>
            <a:r>
              <a:rPr lang="en-US" b="1" dirty="0"/>
              <a:t> a </a:t>
            </a:r>
            <a:r>
              <a:rPr lang="en-US" b="1" dirty="0" err="1"/>
              <a:t>invadir</a:t>
            </a:r>
            <a:r>
              <a:rPr lang="en-US" b="1" dirty="0"/>
              <a:t> Portugal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b="1" dirty="0"/>
              <a:t>14 de </a:t>
            </a:r>
            <a:r>
              <a:rPr lang="en-US" b="1" dirty="0" err="1"/>
              <a:t>agosto</a:t>
            </a:r>
            <a:r>
              <a:rPr lang="en-US" b="1" dirty="0"/>
              <a:t> de 1385 </a:t>
            </a:r>
            <a:r>
              <a:rPr lang="en-US" dirty="0" err="1"/>
              <a:t>travou</a:t>
            </a:r>
            <a:r>
              <a:rPr lang="en-US" dirty="0"/>
              <a:t>-se a </a:t>
            </a:r>
            <a:r>
              <a:rPr lang="en-US" b="1" dirty="0" err="1"/>
              <a:t>Batalha</a:t>
            </a:r>
            <a:r>
              <a:rPr lang="en-US" b="1" dirty="0"/>
              <a:t> de </a:t>
            </a:r>
            <a:r>
              <a:rPr lang="en-US" b="1" dirty="0" err="1" smtClean="0"/>
              <a:t>Aljubarrota</a:t>
            </a:r>
            <a:r>
              <a:rPr lang="en-US" b="1" dirty="0" smtClean="0"/>
              <a:t>, </a:t>
            </a:r>
            <a:r>
              <a:rPr lang="en-US" dirty="0" err="1" smtClean="0"/>
              <a:t>perto</a:t>
            </a:r>
            <a:r>
              <a:rPr lang="en-US" dirty="0" smtClean="0"/>
              <a:t> de </a:t>
            </a:r>
            <a:r>
              <a:rPr lang="en-US" dirty="0" err="1" smtClean="0"/>
              <a:t>Leiria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BATALHA DE ALJUBARROTA</a:t>
            </a:r>
            <a:endParaRPr lang="en-US" dirty="0"/>
          </a:p>
        </p:txBody>
      </p:sp>
      <p:pic>
        <p:nvPicPr>
          <p:cNvPr id="8" name="batalha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4" y="1310231"/>
            <a:ext cx="3378095" cy="4780324"/>
          </a:xfrm>
          <a:prstGeom prst="rect">
            <a:avLst/>
          </a:prstGeom>
        </p:spPr>
      </p:pic>
      <p:pic>
        <p:nvPicPr>
          <p:cNvPr id="10" name="se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3" y="1310231"/>
            <a:ext cx="3378095" cy="4780324"/>
          </a:xfrm>
          <a:prstGeom prst="rect">
            <a:avLst/>
          </a:prstGeom>
        </p:spPr>
      </p:pic>
      <p:pic>
        <p:nvPicPr>
          <p:cNvPr id="12" name="seta_l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2" y="1310231"/>
            <a:ext cx="3378095" cy="4780323"/>
          </a:xfrm>
          <a:prstGeom prst="rect">
            <a:avLst/>
          </a:prstGeom>
        </p:spPr>
      </p:pic>
      <p:pic>
        <p:nvPicPr>
          <p:cNvPr id="13" name="batalhas_l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5" y="1310230"/>
            <a:ext cx="3378095" cy="4780323"/>
          </a:xfrm>
          <a:prstGeom prst="rect">
            <a:avLst/>
          </a:prstGeom>
        </p:spPr>
      </p:pic>
      <p:sp>
        <p:nvSpPr>
          <p:cNvPr id="9" name="legenda_txt"/>
          <p:cNvSpPr txBox="1"/>
          <p:nvPr/>
        </p:nvSpPr>
        <p:spPr>
          <a:xfrm>
            <a:off x="5765901" y="6090553"/>
            <a:ext cx="22901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A 2ª invasão castelhana.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18279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97" y="1310547"/>
            <a:ext cx="6176004" cy="36026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92095" y="5296674"/>
            <a:ext cx="8904404" cy="1101480"/>
          </a:xfrm>
        </p:spPr>
        <p:txBody>
          <a:bodyPr/>
          <a:lstStyle/>
          <a:p>
            <a:r>
              <a:rPr lang="en-US" sz="2200" dirty="0"/>
              <a:t>As </a:t>
            </a:r>
            <a:r>
              <a:rPr lang="en-US" sz="2200" dirty="0" err="1"/>
              <a:t>forças</a:t>
            </a:r>
            <a:r>
              <a:rPr lang="en-US" sz="2200" dirty="0"/>
              <a:t> </a:t>
            </a:r>
            <a:r>
              <a:rPr lang="en-US" sz="2200" dirty="0" err="1"/>
              <a:t>comandadas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D. </a:t>
            </a:r>
            <a:r>
              <a:rPr lang="en-US" sz="2200" dirty="0" err="1"/>
              <a:t>Nuno</a:t>
            </a:r>
            <a:r>
              <a:rPr lang="en-US" sz="2200" dirty="0"/>
              <a:t> </a:t>
            </a:r>
            <a:r>
              <a:rPr lang="en-US" sz="2200" dirty="0" err="1"/>
              <a:t>Álvares</a:t>
            </a:r>
            <a:r>
              <a:rPr lang="en-US" sz="2200" dirty="0"/>
              <a:t> Pereira, </a:t>
            </a:r>
            <a:r>
              <a:rPr lang="en-US" sz="2200" dirty="0" err="1"/>
              <a:t>embora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inferioridade</a:t>
            </a:r>
            <a:r>
              <a:rPr lang="en-US" sz="2200" dirty="0"/>
              <a:t> </a:t>
            </a:r>
            <a:r>
              <a:rPr lang="en-US" sz="2200" dirty="0" err="1"/>
              <a:t>numérica</a:t>
            </a:r>
            <a:r>
              <a:rPr lang="en-US" sz="2200" dirty="0"/>
              <a:t>, </a:t>
            </a:r>
            <a:r>
              <a:rPr lang="en-US" sz="2200" b="1" dirty="0" err="1"/>
              <a:t>infligiram</a:t>
            </a:r>
            <a:r>
              <a:rPr lang="en-US" sz="2200" b="1" dirty="0"/>
              <a:t> </a:t>
            </a:r>
            <a:r>
              <a:rPr lang="en-US" sz="2200" b="1" dirty="0" err="1"/>
              <a:t>uma</a:t>
            </a:r>
            <a:r>
              <a:rPr lang="en-US" sz="2200" b="1" dirty="0"/>
              <a:t> </a:t>
            </a:r>
            <a:r>
              <a:rPr lang="en-US" sz="2200" b="1" dirty="0" err="1"/>
              <a:t>pesada</a:t>
            </a:r>
            <a:r>
              <a:rPr lang="en-US" sz="2200" b="1" dirty="0"/>
              <a:t> </a:t>
            </a:r>
            <a:r>
              <a:rPr lang="en-US" sz="2200" b="1" dirty="0" err="1"/>
              <a:t>derrota</a:t>
            </a:r>
            <a:r>
              <a:rPr lang="en-US" sz="2200" b="1" dirty="0"/>
              <a:t> </a:t>
            </a:r>
            <a:r>
              <a:rPr lang="en-US" sz="2200" b="1" dirty="0" err="1"/>
              <a:t>ao</a:t>
            </a:r>
            <a:r>
              <a:rPr lang="en-US" sz="2200" b="1" dirty="0"/>
              <a:t> </a:t>
            </a:r>
            <a:r>
              <a:rPr lang="en-US" sz="2200" b="1" dirty="0" err="1"/>
              <a:t>exército</a:t>
            </a:r>
            <a:r>
              <a:rPr lang="en-US" sz="2200" b="1" dirty="0"/>
              <a:t> </a:t>
            </a:r>
            <a:r>
              <a:rPr lang="en-US" sz="2200" b="1" dirty="0" err="1"/>
              <a:t>castelhano</a:t>
            </a:r>
            <a:r>
              <a:rPr lang="en-US" sz="2200" dirty="0" smtClean="0"/>
              <a:t>.</a:t>
            </a:r>
            <a:endParaRPr lang="pt-PT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BATALHA DE ALJUBARROTA</a:t>
            </a:r>
            <a:endParaRPr lang="pt-PT" dirty="0"/>
          </a:p>
        </p:txBody>
      </p:sp>
      <p:sp>
        <p:nvSpPr>
          <p:cNvPr id="7" name="TextBox 6"/>
          <p:cNvSpPr txBox="1"/>
          <p:nvPr/>
        </p:nvSpPr>
        <p:spPr>
          <a:xfrm>
            <a:off x="1475097" y="4947056"/>
            <a:ext cx="617600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Cena da Batalha de Aljubarrota (14 de agosto de 1385).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27879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200" dirty="0" err="1"/>
              <a:t>Em</a:t>
            </a:r>
            <a:r>
              <a:rPr lang="en-US" sz="2200" dirty="0"/>
              <a:t> 1386, D. </a:t>
            </a:r>
            <a:r>
              <a:rPr lang="en-US" sz="2200" dirty="0" err="1"/>
              <a:t>João</a:t>
            </a:r>
            <a:r>
              <a:rPr lang="en-US" sz="2200" dirty="0"/>
              <a:t> I </a:t>
            </a:r>
            <a:r>
              <a:rPr lang="en-US" sz="2200" dirty="0" err="1"/>
              <a:t>celebrou</a:t>
            </a:r>
            <a:r>
              <a:rPr lang="en-US" sz="2200" dirty="0"/>
              <a:t> um </a:t>
            </a:r>
            <a:r>
              <a:rPr lang="en-US" sz="2200" dirty="0" err="1"/>
              <a:t>tratado</a:t>
            </a:r>
            <a:r>
              <a:rPr lang="en-US" sz="2200" dirty="0"/>
              <a:t> com a </a:t>
            </a:r>
            <a:r>
              <a:rPr lang="en-US" sz="2200" dirty="0" err="1"/>
              <a:t>Inglaterra</a:t>
            </a:r>
            <a:r>
              <a:rPr lang="en-US" sz="2200" dirty="0"/>
              <a:t> – o </a:t>
            </a:r>
            <a:r>
              <a:rPr lang="en-US" sz="2200" b="1" dirty="0" err="1"/>
              <a:t>Tratado</a:t>
            </a:r>
            <a:r>
              <a:rPr lang="en-US" sz="2200" b="1" dirty="0"/>
              <a:t> de Windsor</a:t>
            </a:r>
            <a:r>
              <a:rPr lang="en-US" sz="2200" dirty="0"/>
              <a:t> – no </a:t>
            </a:r>
            <a:r>
              <a:rPr lang="en-US" sz="2200" dirty="0" err="1"/>
              <a:t>qual</a:t>
            </a:r>
            <a:r>
              <a:rPr lang="en-US" sz="2200" dirty="0"/>
              <a:t>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dois</a:t>
            </a:r>
            <a:r>
              <a:rPr lang="en-US" sz="2200" dirty="0"/>
              <a:t> </a:t>
            </a:r>
            <a:r>
              <a:rPr lang="en-US" sz="2200" dirty="0" err="1"/>
              <a:t>reinos</a:t>
            </a:r>
            <a:r>
              <a:rPr lang="en-US" sz="2200" dirty="0"/>
              <a:t> </a:t>
            </a:r>
            <a:r>
              <a:rPr lang="en-US" sz="2200" dirty="0" err="1"/>
              <a:t>comprometiam</a:t>
            </a:r>
            <a:r>
              <a:rPr lang="en-US" sz="2200" dirty="0"/>
              <a:t>-se a </a:t>
            </a:r>
            <a:r>
              <a:rPr lang="en-US" sz="2200" dirty="0" err="1"/>
              <a:t>ajudar</a:t>
            </a:r>
            <a:r>
              <a:rPr lang="en-US" sz="2200" dirty="0"/>
              <a:t>-se </a:t>
            </a:r>
            <a:r>
              <a:rPr lang="en-US" sz="2200" dirty="0" err="1"/>
              <a:t>mutuamente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pt-PT" sz="2200" dirty="0"/>
              <a:t>Este tratado originou o </a:t>
            </a:r>
            <a:r>
              <a:rPr lang="pt-PT" sz="2200" dirty="0" smtClean="0"/>
              <a:t/>
            </a:r>
            <a:br>
              <a:rPr lang="pt-PT" sz="2200" dirty="0" smtClean="0"/>
            </a:br>
            <a:r>
              <a:rPr lang="pt-PT" sz="2200" b="1" dirty="0" smtClean="0"/>
              <a:t>casamento</a:t>
            </a:r>
            <a:r>
              <a:rPr lang="pt-PT" sz="2200" b="1" dirty="0"/>
              <a:t> </a:t>
            </a:r>
            <a:r>
              <a:rPr lang="pt-PT" sz="2200" b="1" dirty="0" smtClean="0"/>
              <a:t>de </a:t>
            </a:r>
            <a:r>
              <a:rPr lang="pt-PT" sz="2200" b="1" dirty="0"/>
              <a:t>D. João I </a:t>
            </a:r>
            <a:r>
              <a:rPr lang="pt-PT" sz="2200" b="1" dirty="0" smtClean="0"/>
              <a:t/>
            </a:r>
            <a:br>
              <a:rPr lang="pt-PT" sz="2200" b="1" dirty="0" smtClean="0"/>
            </a:br>
            <a:r>
              <a:rPr lang="pt-PT" sz="2200" b="1" dirty="0" smtClean="0"/>
              <a:t>com </a:t>
            </a:r>
            <a:r>
              <a:rPr lang="pt-PT" sz="2200" b="1" dirty="0"/>
              <a:t>D. Filipa de Lencastre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TRATADO DE WINDSOR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41" y="2339435"/>
            <a:ext cx="4840624" cy="3170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441" y="5555300"/>
            <a:ext cx="4840624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300" b="1" dirty="0" smtClean="0"/>
              <a:t>Casamento de D. João I com D. Filipa de Lencastre, na Sé do Porto.</a:t>
            </a:r>
            <a:endParaRPr lang="pt-PT" sz="1300" b="1" dirty="0"/>
          </a:p>
        </p:txBody>
      </p:sp>
    </p:spTree>
    <p:extLst>
      <p:ext uri="{BB962C8B-B14F-4D97-AF65-F5344CB8AC3E}">
        <p14:creationId xmlns:p14="http://schemas.microsoft.com/office/powerpoint/2010/main" val="182572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730"/>
          <a:stretch/>
        </p:blipFill>
        <p:spPr>
          <a:xfrm rot="375803">
            <a:off x="2929228" y="2164704"/>
            <a:ext cx="2817845" cy="264960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2095" y="2018899"/>
            <a:ext cx="8726718" cy="4313662"/>
          </a:xfrm>
        </p:spPr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conflitos</a:t>
            </a:r>
            <a:r>
              <a:rPr lang="en-US" dirty="0"/>
              <a:t> com </a:t>
            </a:r>
            <a:r>
              <a:rPr lang="en-US" dirty="0" err="1"/>
              <a:t>Castela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terminaram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b="1" dirty="0"/>
              <a:t>1411</a:t>
            </a:r>
            <a:r>
              <a:rPr lang="en-US" dirty="0"/>
              <a:t>, com a </a:t>
            </a:r>
            <a:r>
              <a:rPr lang="en-US" dirty="0" err="1"/>
              <a:t>assinatura</a:t>
            </a:r>
            <a:r>
              <a:rPr lang="en-US" dirty="0"/>
              <a:t> de um </a:t>
            </a:r>
            <a:r>
              <a:rPr lang="en-US" dirty="0" err="1"/>
              <a:t>tratado</a:t>
            </a:r>
            <a:r>
              <a:rPr lang="en-US" dirty="0"/>
              <a:t> de </a:t>
            </a:r>
            <a:r>
              <a:rPr lang="en-US" dirty="0" err="1"/>
              <a:t>paz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92095" y="1632857"/>
            <a:ext cx="6428399" cy="4699704"/>
          </a:xfrm>
        </p:spPr>
        <p:txBody>
          <a:bodyPr/>
          <a:lstStyle/>
          <a:p>
            <a:r>
              <a:rPr lang="en-US" sz="2200" dirty="0"/>
              <a:t>A </a:t>
            </a:r>
            <a:r>
              <a:rPr lang="en-US" sz="2200" b="1" dirty="0" err="1"/>
              <a:t>grande</a:t>
            </a:r>
            <a:r>
              <a:rPr lang="en-US" sz="2200" b="1" dirty="0"/>
              <a:t> </a:t>
            </a:r>
            <a:r>
              <a:rPr lang="en-US" sz="2200" b="1" dirty="0" err="1"/>
              <a:t>nobreza</a:t>
            </a:r>
            <a:r>
              <a:rPr lang="en-US" sz="2200" b="1" dirty="0"/>
              <a:t> e o alto </a:t>
            </a:r>
            <a:r>
              <a:rPr lang="en-US" sz="2200" b="1" dirty="0" err="1"/>
              <a:t>clero</a:t>
            </a:r>
            <a:r>
              <a:rPr lang="en-US" sz="2200" dirty="0"/>
              <a:t>, que </a:t>
            </a:r>
            <a:r>
              <a:rPr lang="en-US" sz="2200" dirty="0" err="1"/>
              <a:t>tinham</a:t>
            </a:r>
            <a:r>
              <a:rPr lang="en-US" sz="2200" dirty="0"/>
              <a:t> </a:t>
            </a:r>
            <a:r>
              <a:rPr lang="en-US" sz="2200" dirty="0" err="1"/>
              <a:t>apoiado</a:t>
            </a:r>
            <a:r>
              <a:rPr lang="en-US" sz="2200" dirty="0"/>
              <a:t> </a:t>
            </a:r>
            <a:r>
              <a:rPr lang="en-US" sz="2200" dirty="0" err="1"/>
              <a:t>Castela</a:t>
            </a:r>
            <a:r>
              <a:rPr lang="en-US" sz="2200" dirty="0"/>
              <a:t>, </a:t>
            </a:r>
            <a:r>
              <a:rPr lang="en-US" sz="2200" b="1" dirty="0" err="1"/>
              <a:t>foram</a:t>
            </a:r>
            <a:r>
              <a:rPr lang="en-US" sz="2200" b="1" dirty="0"/>
              <a:t> </a:t>
            </a:r>
            <a:r>
              <a:rPr lang="en-US" sz="2200" b="1" dirty="0" err="1"/>
              <a:t>expulsos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 err="1"/>
              <a:t>Muitas</a:t>
            </a:r>
            <a:r>
              <a:rPr lang="en-US" sz="2200" dirty="0"/>
              <a:t> das </a:t>
            </a:r>
            <a:r>
              <a:rPr lang="en-US" sz="2200" b="1" dirty="0" err="1"/>
              <a:t>suas</a:t>
            </a:r>
            <a:r>
              <a:rPr lang="en-US" sz="2200" b="1" dirty="0"/>
              <a:t> </a:t>
            </a:r>
            <a:r>
              <a:rPr lang="en-US" sz="2200" b="1" dirty="0" err="1"/>
              <a:t>terras</a:t>
            </a:r>
            <a:r>
              <a:rPr lang="en-US" sz="2200" b="1" dirty="0"/>
              <a:t> </a:t>
            </a:r>
            <a:r>
              <a:rPr lang="en-US" sz="2200" b="1" dirty="0" err="1"/>
              <a:t>foram</a:t>
            </a:r>
            <a:r>
              <a:rPr lang="en-US" sz="2200" b="1" dirty="0"/>
              <a:t> </a:t>
            </a:r>
            <a:r>
              <a:rPr lang="en-US" sz="2200" b="1" dirty="0" err="1"/>
              <a:t>distribuídas</a:t>
            </a:r>
            <a:r>
              <a:rPr lang="en-US" sz="2200" b="1" dirty="0"/>
              <a:t> </a:t>
            </a:r>
            <a:r>
              <a:rPr lang="en-US" sz="2200" b="1" dirty="0" err="1"/>
              <a:t>por</a:t>
            </a:r>
            <a:r>
              <a:rPr lang="en-US" sz="2200" b="1" dirty="0"/>
              <a:t> </a:t>
            </a:r>
            <a:r>
              <a:rPr lang="en-US" sz="2200" b="1" dirty="0" err="1"/>
              <a:t>uma</a:t>
            </a:r>
            <a:r>
              <a:rPr lang="en-US" sz="2200" b="1" dirty="0"/>
              <a:t> nova </a:t>
            </a:r>
            <a:r>
              <a:rPr lang="en-US" sz="2200" b="1" dirty="0" err="1"/>
              <a:t>nobreza</a:t>
            </a:r>
            <a:r>
              <a:rPr lang="en-US" sz="2200" b="1" dirty="0"/>
              <a:t> </a:t>
            </a:r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empreendedora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err="1"/>
              <a:t>Muitos</a:t>
            </a:r>
            <a:r>
              <a:rPr lang="en-US" sz="2200" dirty="0"/>
              <a:t> </a:t>
            </a:r>
            <a:r>
              <a:rPr lang="en-US" sz="2200" b="1" dirty="0" err="1"/>
              <a:t>membros</a:t>
            </a:r>
            <a:r>
              <a:rPr lang="en-US" sz="2200" b="1" dirty="0"/>
              <a:t> da </a:t>
            </a:r>
            <a:r>
              <a:rPr lang="en-US" sz="2200" b="1" dirty="0" err="1"/>
              <a:t>burguesia</a:t>
            </a:r>
            <a:r>
              <a:rPr lang="en-US" sz="2200" b="1" dirty="0"/>
              <a:t> </a:t>
            </a:r>
            <a:r>
              <a:rPr lang="en-US" sz="2200" b="1" dirty="0" err="1"/>
              <a:t>ocuparam</a:t>
            </a:r>
            <a:r>
              <a:rPr lang="en-US" sz="2200" b="1" dirty="0"/>
              <a:t> </a:t>
            </a:r>
            <a:r>
              <a:rPr lang="en-US" sz="2200" b="1" dirty="0" err="1"/>
              <a:t>postos</a:t>
            </a:r>
            <a:r>
              <a:rPr lang="en-US" sz="2200" b="1" dirty="0"/>
              <a:t> </a:t>
            </a:r>
            <a:r>
              <a:rPr lang="en-US" sz="2200" b="1" dirty="0" err="1"/>
              <a:t>influentes</a:t>
            </a:r>
            <a:r>
              <a:rPr lang="en-US" sz="2200" b="1" dirty="0"/>
              <a:t> </a:t>
            </a:r>
            <a:r>
              <a:rPr lang="en-US" sz="2200" dirty="0"/>
              <a:t>do </a:t>
            </a:r>
            <a:r>
              <a:rPr lang="en-US" sz="2200" dirty="0" err="1"/>
              <a:t>reino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096" y="689210"/>
            <a:ext cx="8726717" cy="540016"/>
          </a:xfrm>
        </p:spPr>
        <p:txBody>
          <a:bodyPr/>
          <a:lstStyle/>
          <a:p>
            <a:r>
              <a:rPr lang="pt-PT" sz="2400" dirty="0" smtClean="0"/>
              <a:t>A SOCIEDADE PORTUGUESA APÓS A REVOLUÇÃO DE 1383-1385</a:t>
            </a:r>
            <a:endParaRPr lang="pt-PT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68" y="1923511"/>
            <a:ext cx="2365253" cy="2798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66" y="2419541"/>
            <a:ext cx="2121412" cy="27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4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8489"/>
            <a:ext cx="7886700" cy="1325563"/>
          </a:xfrm>
        </p:spPr>
        <p:txBody>
          <a:bodyPr>
            <a:normAutofit/>
          </a:bodyPr>
          <a:lstStyle/>
          <a:p>
            <a:r>
              <a:rPr lang="pt-PT" sz="4800" b="1" dirty="0" smtClean="0"/>
              <a:t>PROVA QUE SABES!</a:t>
            </a:r>
            <a:endParaRPr lang="pt-PT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74" y="2944052"/>
            <a:ext cx="3291452" cy="20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4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r>
              <a:rPr lang="pt-PT" b="1" dirty="0"/>
              <a:t>REGULAMENTO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t-PT" dirty="0"/>
              <a:t>O(A) Professor(a) indica quem vai responder.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t-PT" dirty="0"/>
              <a:t>Tens </a:t>
            </a:r>
            <a:r>
              <a:rPr lang="pt-PT" b="1" dirty="0"/>
              <a:t>15 segundos </a:t>
            </a:r>
            <a:r>
              <a:rPr lang="pt-PT" dirty="0"/>
              <a:t>para começar a responder. Se não conseguires, passa a vez a </a:t>
            </a:r>
            <a:r>
              <a:rPr lang="pt-PT" dirty="0" smtClean="0"/>
              <a:t>um colega que </a:t>
            </a:r>
            <a:r>
              <a:rPr lang="pt-PT" b="1" dirty="0"/>
              <a:t>tem </a:t>
            </a:r>
            <a:r>
              <a:rPr lang="pt-PT" b="1" dirty="0" smtClean="0"/>
              <a:t>de responder </a:t>
            </a:r>
            <a:r>
              <a:rPr lang="pt-PT" b="1" dirty="0"/>
              <a:t>imediatamente.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t-PT" dirty="0"/>
              <a:t>Para cada pergunta apresentam-se </a:t>
            </a:r>
            <a:r>
              <a:rPr lang="pt-PT" b="1" dirty="0"/>
              <a:t>4 alternativas </a:t>
            </a:r>
            <a:r>
              <a:rPr lang="pt-PT" dirty="0"/>
              <a:t>de resposta, identificadas por alíneas.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t-PT" dirty="0"/>
              <a:t>Escolhe </a:t>
            </a:r>
            <a:r>
              <a:rPr lang="pt-PT" dirty="0" smtClean="0"/>
              <a:t>a alínea da </a:t>
            </a:r>
            <a:r>
              <a:rPr lang="pt-PT" b="1" dirty="0"/>
              <a:t>única</a:t>
            </a:r>
            <a:r>
              <a:rPr lang="pt-PT" dirty="0"/>
              <a:t> alternativa certa.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t-PT" dirty="0"/>
              <a:t>Por cada resposta certa, ganhas </a:t>
            </a:r>
            <a:r>
              <a:rPr lang="pt-PT" b="1" dirty="0"/>
              <a:t>1 ponto </a:t>
            </a:r>
            <a:r>
              <a:rPr lang="pt-PT" dirty="0"/>
              <a:t>(anota os pontos, porque vamos fazer mais concursos).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6" y="689210"/>
            <a:ext cx="8726717" cy="540016"/>
          </a:xfrm>
        </p:spPr>
        <p:txBody>
          <a:bodyPr>
            <a:normAutofit/>
          </a:bodyPr>
          <a:lstStyle/>
          <a:p>
            <a:pPr algn="ctr"/>
            <a:r>
              <a:rPr lang="pt-PT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GRANDE CONCURSO PERGUNTA/RESPOSTA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200" dirty="0" err="1"/>
              <a:t>Alguns</a:t>
            </a:r>
            <a:r>
              <a:rPr lang="en-US" sz="2200" dirty="0"/>
              <a:t> </a:t>
            </a:r>
            <a:r>
              <a:rPr lang="en-US" sz="2200" dirty="0" err="1"/>
              <a:t>acontecimentos</a:t>
            </a:r>
            <a:r>
              <a:rPr lang="en-US" sz="2200" dirty="0"/>
              <a:t> </a:t>
            </a:r>
            <a:r>
              <a:rPr lang="en-US" sz="2200" dirty="0" err="1"/>
              <a:t>marcaram</a:t>
            </a:r>
            <a:r>
              <a:rPr lang="en-US" sz="2200" dirty="0"/>
              <a:t> o </a:t>
            </a:r>
            <a:r>
              <a:rPr lang="en-US" sz="2200" dirty="0" err="1"/>
              <a:t>século</a:t>
            </a:r>
            <a:r>
              <a:rPr lang="en-US" sz="2200" dirty="0"/>
              <a:t> XIV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smtClean="0"/>
              <a:t>Portugal, </a:t>
            </a:r>
            <a:r>
              <a:rPr lang="en-US" sz="2200" dirty="0" err="1" smtClean="0"/>
              <a:t>tais</a:t>
            </a:r>
            <a:r>
              <a:rPr lang="en-US" sz="2200" dirty="0" smtClean="0"/>
              <a:t> </a:t>
            </a:r>
            <a:r>
              <a:rPr lang="en-US" sz="2200" dirty="0" err="1" smtClean="0"/>
              <a:t>como</a:t>
            </a:r>
            <a:r>
              <a:rPr lang="en-US" sz="2200" dirty="0" smtClean="0"/>
              <a:t>:</a:t>
            </a:r>
            <a:endParaRPr lang="en-US" sz="2200" dirty="0"/>
          </a:p>
          <a:p>
            <a:endParaRPr lang="en-US" sz="2200" dirty="0"/>
          </a:p>
          <a:p>
            <a:pPr marL="539750" lvl="1" indent="-261938">
              <a:buFont typeface="Arial"/>
              <a:buChar char="•"/>
            </a:pPr>
            <a:r>
              <a:rPr lang="en-US" sz="2200" b="1" dirty="0" err="1" smtClean="0">
                <a:solidFill>
                  <a:schemeClr val="tx1"/>
                </a:solidFill>
              </a:rPr>
              <a:t>maus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anos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agrícolas</a:t>
            </a:r>
            <a:r>
              <a:rPr lang="en-US" sz="2200" dirty="0" smtClean="0">
                <a:solidFill>
                  <a:schemeClr val="tx1"/>
                </a:solidFill>
              </a:rPr>
              <a:t>;</a:t>
            </a:r>
          </a:p>
          <a:p>
            <a:pPr marL="539750" lvl="1" indent="-261938">
              <a:buFont typeface="Arial"/>
              <a:buChar char="•"/>
            </a:pPr>
            <a:r>
              <a:rPr lang="en-US" sz="2200" b="1" dirty="0" err="1" smtClean="0">
                <a:solidFill>
                  <a:schemeClr val="tx1"/>
                </a:solidFill>
              </a:rPr>
              <a:t>subida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dos </a:t>
            </a:r>
            <a:r>
              <a:rPr lang="en-US" sz="2200" b="1" dirty="0" err="1">
                <a:solidFill>
                  <a:schemeClr val="tx1"/>
                </a:solidFill>
              </a:rPr>
              <a:t>preços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e </a:t>
            </a:r>
            <a:r>
              <a:rPr lang="en-US" sz="2200" b="1" dirty="0" err="1">
                <a:solidFill>
                  <a:schemeClr val="tx1"/>
                </a:solidFill>
              </a:rPr>
              <a:t>falta</a:t>
            </a:r>
            <a:r>
              <a:rPr lang="en-US" sz="2200" b="1" dirty="0">
                <a:solidFill>
                  <a:schemeClr val="tx1"/>
                </a:solidFill>
              </a:rPr>
              <a:t> de </a:t>
            </a:r>
            <a:r>
              <a:rPr lang="en-US" sz="2200" b="1" dirty="0" err="1" smtClean="0">
                <a:solidFill>
                  <a:schemeClr val="tx1"/>
                </a:solidFill>
              </a:rPr>
              <a:t>produtos</a:t>
            </a:r>
            <a:r>
              <a:rPr lang="en-US" sz="2200" dirty="0" smtClean="0">
                <a:solidFill>
                  <a:schemeClr val="tx1"/>
                </a:solidFill>
              </a:rPr>
              <a:t>;</a:t>
            </a:r>
          </a:p>
          <a:p>
            <a:pPr marL="539750" lvl="1" indent="-261938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 </a:t>
            </a:r>
            <a:r>
              <a:rPr lang="en-US" sz="2200" b="1" dirty="0" err="1">
                <a:solidFill>
                  <a:schemeClr val="tx1"/>
                </a:solidFill>
              </a:rPr>
              <a:t>Peste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Negra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que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chegou</a:t>
            </a:r>
            <a:r>
              <a:rPr lang="en-US" sz="2200" dirty="0">
                <a:solidFill>
                  <a:schemeClr val="tx1"/>
                </a:solidFill>
              </a:rPr>
              <a:t> no </a:t>
            </a:r>
            <a:r>
              <a:rPr lang="en-US" sz="2200" dirty="0" err="1">
                <a:solidFill>
                  <a:schemeClr val="tx1"/>
                </a:solidFill>
              </a:rPr>
              <a:t>outono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smtClean="0">
                <a:solidFill>
                  <a:schemeClr val="tx1"/>
                </a:solidFill>
              </a:rPr>
              <a:t>1348;</a:t>
            </a:r>
            <a:endParaRPr lang="en-US" sz="2200" dirty="0">
              <a:solidFill>
                <a:schemeClr val="tx1"/>
              </a:solidFill>
            </a:endParaRPr>
          </a:p>
          <a:p>
            <a:pPr marL="539750" lvl="1" indent="-261938">
              <a:buFont typeface="Arial"/>
              <a:buChar char="•"/>
            </a:pPr>
            <a:r>
              <a:rPr lang="en-US" sz="2200" b="1" dirty="0" err="1" smtClean="0">
                <a:solidFill>
                  <a:schemeClr val="tx1"/>
                </a:solidFill>
              </a:rPr>
              <a:t>Guerras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Fernandinas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(1369-1382) contra </a:t>
            </a:r>
            <a:r>
              <a:rPr lang="en-US" sz="2200" dirty="0" err="1" smtClean="0">
                <a:solidFill>
                  <a:schemeClr val="tx1"/>
                </a:solidFill>
              </a:rPr>
              <a:t>Castela</a:t>
            </a:r>
            <a:r>
              <a:rPr lang="en-US" sz="2200" dirty="0">
                <a:solidFill>
                  <a:schemeClr val="tx1"/>
                </a:solidFill>
              </a:rPr>
              <a:t>;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539750" lvl="1" indent="-261938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 </a:t>
            </a:r>
            <a:r>
              <a:rPr lang="en-US" sz="2200" dirty="0" err="1" smtClean="0">
                <a:solidFill>
                  <a:schemeClr val="tx1"/>
                </a:solidFill>
              </a:rPr>
              <a:t>crise</a:t>
            </a:r>
            <a:r>
              <a:rPr lang="en-US" sz="2200" dirty="0" smtClean="0">
                <a:solidFill>
                  <a:schemeClr val="tx1"/>
                </a:solidFill>
              </a:rPr>
              <a:t> de 1383-85.</a:t>
            </a:r>
            <a:endParaRPr lang="en-US" sz="2200" dirty="0">
              <a:solidFill>
                <a:schemeClr val="tx1"/>
              </a:solidFill>
            </a:endParaRPr>
          </a:p>
          <a:p>
            <a:endParaRPr lang="pt-P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AS CRISES </a:t>
            </a:r>
            <a:r>
              <a:rPr lang="pt-PT" dirty="0" smtClean="0"/>
              <a:t>DO SÉCULO XIV EM PORTUGAL</a:t>
            </a: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298808" y="1792697"/>
            <a:ext cx="192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1888" r="2689" b="23100"/>
          <a:stretch/>
        </p:blipFill>
        <p:spPr>
          <a:xfrm>
            <a:off x="4898677" y="4175145"/>
            <a:ext cx="4185945" cy="1899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57" y="1834777"/>
            <a:ext cx="2178523" cy="26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67014 -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92095" y="2452255"/>
            <a:ext cx="8726718" cy="3925308"/>
          </a:xfrm>
        </p:spPr>
        <p:txBody>
          <a:bodyPr/>
          <a:lstStyle/>
          <a:p>
            <a:pPr marL="360363">
              <a:spcAft>
                <a:spcPts val="600"/>
              </a:spcAft>
            </a:pPr>
            <a:r>
              <a:rPr lang="pt-PT" dirty="0" smtClean="0"/>
              <a:t>1347</a:t>
            </a:r>
          </a:p>
          <a:p>
            <a:pPr marL="360363">
              <a:spcAft>
                <a:spcPts val="600"/>
              </a:spcAft>
            </a:pPr>
            <a:r>
              <a:rPr lang="pt-PT" dirty="0" smtClean="0"/>
              <a:t>1348</a:t>
            </a:r>
          </a:p>
          <a:p>
            <a:pPr marL="360363">
              <a:spcAft>
                <a:spcPts val="600"/>
              </a:spcAft>
            </a:pPr>
            <a:r>
              <a:rPr lang="pt-PT" dirty="0" smtClean="0"/>
              <a:t>1349</a:t>
            </a:r>
          </a:p>
          <a:p>
            <a:pPr marL="360363">
              <a:spcAft>
                <a:spcPts val="600"/>
              </a:spcAft>
            </a:pPr>
            <a:r>
              <a:rPr lang="pt-PT" dirty="0" smtClean="0"/>
              <a:t>1350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6" y="689210"/>
            <a:ext cx="8726717" cy="54001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PT" b="1" dirty="0" smtClean="0"/>
              <a:t>1. Em que ano a Peste </a:t>
            </a:r>
            <a:r>
              <a:rPr lang="pt-PT" dirty="0"/>
              <a:t>N</a:t>
            </a:r>
            <a:r>
              <a:rPr lang="pt-PT" b="1" dirty="0" smtClean="0"/>
              <a:t>egra chegou a </a:t>
            </a:r>
            <a:r>
              <a:rPr lang="pt-PT" dirty="0"/>
              <a:t>P</a:t>
            </a:r>
            <a:r>
              <a:rPr lang="pt-PT" b="1" dirty="0" smtClean="0"/>
              <a:t>ortugal?</a:t>
            </a:r>
            <a:endParaRPr lang="pt-PT" sz="2800" dirty="0"/>
          </a:p>
        </p:txBody>
      </p:sp>
      <p:sp>
        <p:nvSpPr>
          <p:cNvPr id="7" name="Oval 6"/>
          <p:cNvSpPr/>
          <p:nvPr/>
        </p:nvSpPr>
        <p:spPr>
          <a:xfrm>
            <a:off x="157339" y="3074772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b)</a:t>
            </a:r>
            <a:endParaRPr lang="pt-PT" sz="2200" b="1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57339" y="3639675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c)</a:t>
            </a:r>
            <a:endParaRPr lang="pt-PT" sz="2200" b="1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63645" y="4202922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d)</a:t>
            </a:r>
            <a:endParaRPr lang="pt-PT" sz="2200" b="1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63645" y="2509869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a)</a:t>
            </a:r>
            <a:endParaRPr lang="pt-PT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70" y="1442108"/>
            <a:ext cx="1856138" cy="12621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192095" y="2497257"/>
            <a:ext cx="1250757" cy="39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92096" y="3639675"/>
            <a:ext cx="1250756" cy="39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2094" y="4195991"/>
            <a:ext cx="1250757" cy="39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2095" y="3033000"/>
            <a:ext cx="1256693" cy="4377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00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>
            <a:spLocks noGrp="1"/>
          </p:cNvSpPr>
          <p:nvPr>
            <p:ph idx="10"/>
          </p:nvPr>
        </p:nvSpPr>
        <p:spPr>
          <a:xfrm>
            <a:off x="192095" y="2452255"/>
            <a:ext cx="8726718" cy="3925308"/>
          </a:xfrm>
        </p:spPr>
        <p:txBody>
          <a:bodyPr/>
          <a:lstStyle/>
          <a:p>
            <a:pPr marL="360363">
              <a:spcAft>
                <a:spcPts val="600"/>
              </a:spcAft>
            </a:pPr>
            <a:r>
              <a:rPr lang="pt-PT" dirty="0" smtClean="0"/>
              <a:t>Tratado de Zamora.</a:t>
            </a:r>
          </a:p>
          <a:p>
            <a:pPr marL="360363">
              <a:spcAft>
                <a:spcPts val="600"/>
              </a:spcAft>
            </a:pPr>
            <a:r>
              <a:rPr lang="pt-PT" dirty="0" smtClean="0"/>
              <a:t>Tratado de Tordesilhas.</a:t>
            </a:r>
          </a:p>
          <a:p>
            <a:pPr marL="360363">
              <a:spcAft>
                <a:spcPts val="600"/>
              </a:spcAft>
            </a:pPr>
            <a:r>
              <a:rPr lang="pt-PT" dirty="0" smtClean="0"/>
              <a:t>Tratado de </a:t>
            </a:r>
            <a:r>
              <a:rPr lang="pt-PT" dirty="0" err="1" smtClean="0"/>
              <a:t>Alcanises</a:t>
            </a:r>
            <a:r>
              <a:rPr lang="pt-PT" dirty="0" smtClean="0"/>
              <a:t>.</a:t>
            </a:r>
          </a:p>
          <a:p>
            <a:pPr marL="360363">
              <a:spcAft>
                <a:spcPts val="600"/>
              </a:spcAft>
            </a:pPr>
            <a:r>
              <a:rPr lang="pt-PT" dirty="0" smtClean="0"/>
              <a:t>Tratado de Salvaterra de Magos.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6" y="695148"/>
            <a:ext cx="8781307" cy="540016"/>
          </a:xfrm>
        </p:spPr>
        <p:txBody>
          <a:bodyPr anchor="t">
            <a:noAutofit/>
          </a:bodyPr>
          <a:lstStyle/>
          <a:p>
            <a:pPr marL="355600" indent="-355600">
              <a:lnSpc>
                <a:spcPts val="2800"/>
              </a:lnSpc>
              <a:buNone/>
            </a:pPr>
            <a:r>
              <a:rPr lang="pt-PT" b="1" dirty="0" smtClean="0"/>
              <a:t>2. Qual foi o tratado celebrado por D. Fernando para garantir a independência de Portugal?</a:t>
            </a:r>
            <a:endParaRPr lang="pt-PT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34" y="1469517"/>
            <a:ext cx="2050074" cy="13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157339" y="3074772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b)</a:t>
            </a:r>
            <a:endParaRPr lang="pt-PT" sz="22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57339" y="3639675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c)</a:t>
            </a:r>
            <a:endParaRPr lang="pt-PT" sz="2200" b="1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63645" y="4202922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d)</a:t>
            </a:r>
            <a:endParaRPr lang="pt-PT" sz="2200" b="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63645" y="2509869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a)</a:t>
            </a:r>
            <a:endParaRPr lang="pt-PT" sz="2200" b="1" dirty="0"/>
          </a:p>
        </p:txBody>
      </p:sp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88429" y="2497257"/>
            <a:ext cx="4888272" cy="39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88428" y="3639675"/>
            <a:ext cx="4948037" cy="39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88428" y="4195991"/>
            <a:ext cx="4948037" cy="39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88429" y="3033000"/>
            <a:ext cx="4948036" cy="4377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07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>
            <a:spLocks noGrp="1"/>
          </p:cNvSpPr>
          <p:nvPr>
            <p:ph idx="10"/>
          </p:nvPr>
        </p:nvSpPr>
        <p:spPr>
          <a:xfrm>
            <a:off x="192095" y="2470068"/>
            <a:ext cx="8726718" cy="3862493"/>
          </a:xfrm>
        </p:spPr>
        <p:txBody>
          <a:bodyPr/>
          <a:lstStyle/>
          <a:p>
            <a:pPr marL="360363">
              <a:spcAft>
                <a:spcPts val="600"/>
              </a:spcAft>
            </a:pPr>
            <a:r>
              <a:rPr lang="pt-PT" dirty="0" smtClean="0"/>
              <a:t>D. Beatriz e D. João, Mestre de Avis.</a:t>
            </a:r>
          </a:p>
          <a:p>
            <a:pPr marL="360363">
              <a:spcAft>
                <a:spcPts val="600"/>
              </a:spcAft>
            </a:pPr>
            <a:r>
              <a:rPr lang="pt-PT" dirty="0" smtClean="0"/>
              <a:t>D. Leonor de Teles e D. João, Mestre de Avis.</a:t>
            </a:r>
          </a:p>
          <a:p>
            <a:pPr marL="360363">
              <a:spcAft>
                <a:spcPts val="600"/>
              </a:spcAft>
            </a:pPr>
            <a:r>
              <a:rPr lang="pt-PT" dirty="0" smtClean="0"/>
              <a:t>D. Leonor de Teles e João I de Castela.</a:t>
            </a:r>
          </a:p>
          <a:p>
            <a:pPr marL="360363">
              <a:spcAft>
                <a:spcPts val="600"/>
              </a:spcAft>
            </a:pPr>
            <a:r>
              <a:rPr lang="pt-PT" dirty="0" smtClean="0"/>
              <a:t>João I de Castela e D. João, Mestre de Avis.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5600" indent="-355600">
              <a:buNone/>
            </a:pPr>
            <a:r>
              <a:rPr lang="pt-PT" dirty="0"/>
              <a:t>3</a:t>
            </a:r>
            <a:r>
              <a:rPr lang="pt-PT" b="1" dirty="0" smtClean="0"/>
              <a:t>. Quem eram os principais pretendentes ao trono português após a morte de D. Fernando?</a:t>
            </a:r>
            <a:endParaRPr lang="pt-PT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34" y="1469983"/>
            <a:ext cx="2050074" cy="13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157339" y="3074772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b)</a:t>
            </a:r>
            <a:endParaRPr lang="pt-PT" sz="22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57339" y="3639675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c)</a:t>
            </a:r>
            <a:endParaRPr lang="pt-PT" sz="2200" b="1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57339" y="4202922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d)</a:t>
            </a:r>
            <a:endParaRPr lang="pt-PT" sz="2200" b="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63645" y="2509869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a)</a:t>
            </a:r>
            <a:endParaRPr lang="pt-PT" sz="2200" b="1" dirty="0"/>
          </a:p>
        </p:txBody>
      </p:sp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92096" y="2497257"/>
            <a:ext cx="6054326" cy="39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7338" y="3654242"/>
            <a:ext cx="6089083" cy="39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92094" y="4252175"/>
            <a:ext cx="6054328" cy="39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17700" y="3033000"/>
            <a:ext cx="6128721" cy="49990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44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>
            <a:spLocks noGrp="1"/>
          </p:cNvSpPr>
          <p:nvPr>
            <p:ph idx="10"/>
          </p:nvPr>
        </p:nvSpPr>
        <p:spPr>
          <a:xfrm>
            <a:off x="192095" y="2487881"/>
            <a:ext cx="8726718" cy="3844680"/>
          </a:xfrm>
        </p:spPr>
        <p:txBody>
          <a:bodyPr/>
          <a:lstStyle/>
          <a:p>
            <a:pPr marL="360363">
              <a:spcAft>
                <a:spcPts val="600"/>
              </a:spcAft>
            </a:pPr>
            <a:r>
              <a:rPr lang="pt-PT" sz="2300" dirty="0" smtClean="0"/>
              <a:t>1382</a:t>
            </a:r>
          </a:p>
          <a:p>
            <a:pPr marL="360363">
              <a:spcAft>
                <a:spcPts val="600"/>
              </a:spcAft>
            </a:pPr>
            <a:r>
              <a:rPr lang="pt-PT" sz="2300" dirty="0" smtClean="0"/>
              <a:t>1383</a:t>
            </a:r>
          </a:p>
          <a:p>
            <a:pPr marL="360363">
              <a:spcAft>
                <a:spcPts val="600"/>
              </a:spcAft>
            </a:pPr>
            <a:r>
              <a:rPr lang="pt-PT" sz="2300" dirty="0" smtClean="0"/>
              <a:t>1385</a:t>
            </a:r>
          </a:p>
          <a:p>
            <a:pPr marL="360363">
              <a:spcAft>
                <a:spcPts val="600"/>
              </a:spcAft>
            </a:pPr>
            <a:r>
              <a:rPr lang="pt-PT" sz="2300" dirty="0" smtClean="0"/>
              <a:t>1386</a:t>
            </a:r>
            <a:endParaRPr lang="pt-PT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t-PT" dirty="0" smtClean="0"/>
              <a:t>4</a:t>
            </a:r>
            <a:r>
              <a:rPr lang="pt-PT" b="1" dirty="0" smtClean="0"/>
              <a:t>. Em que ano se deu a Batalha de Aljubarrota?</a:t>
            </a:r>
            <a:endParaRPr lang="pt-PT" b="1" dirty="0"/>
          </a:p>
        </p:txBody>
      </p:sp>
      <p:sp>
        <p:nvSpPr>
          <p:cNvPr id="16" name="Oval 15"/>
          <p:cNvSpPr/>
          <p:nvPr/>
        </p:nvSpPr>
        <p:spPr>
          <a:xfrm>
            <a:off x="157339" y="3061421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b)</a:t>
            </a:r>
            <a:endParaRPr lang="pt-PT" sz="22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57339" y="3612973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c)</a:t>
            </a:r>
            <a:endParaRPr lang="pt-PT" sz="2200" b="1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63645" y="4164524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d)</a:t>
            </a:r>
            <a:endParaRPr lang="pt-PT" sz="2200" b="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63645" y="2509869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200" b="1" dirty="0" smtClean="0"/>
              <a:t>a)</a:t>
            </a:r>
            <a:endParaRPr lang="pt-PT" sz="2200" b="1" dirty="0"/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192095" y="2497257"/>
            <a:ext cx="1506076" cy="39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92095" y="3610515"/>
            <a:ext cx="1506076" cy="39845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192096" y="4194407"/>
            <a:ext cx="1506076" cy="39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192095" y="3033000"/>
            <a:ext cx="1506076" cy="4377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34" y="1313819"/>
            <a:ext cx="2050074" cy="139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7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Prepara-te para </a:t>
            </a:r>
            <a:r>
              <a:rPr lang="pt-PT" b="1" dirty="0" smtClean="0"/>
              <a:t>novos concursos</a:t>
            </a:r>
            <a:r>
              <a:rPr lang="pt-PT" dirty="0" smtClean="0"/>
              <a:t>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03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01255"/>
            <a:ext cx="7886700" cy="1325563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b="0" dirty="0" smtClean="0"/>
              <a:t>Ganhaste</a:t>
            </a:r>
            <a:r>
              <a:rPr lang="pt-PT" dirty="0" smtClean="0"/>
              <a:t> </a:t>
            </a:r>
            <a:r>
              <a:rPr lang="pt-PT" dirty="0"/>
              <a:t>1 ponto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1150478" y="1911098"/>
            <a:ext cx="3735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 smtClean="0">
                <a:solidFill>
                  <a:srgbClr val="00B050"/>
                </a:solidFill>
              </a:rPr>
              <a:t>CERTO!</a:t>
            </a:r>
            <a:endParaRPr lang="pt-PT" sz="8800" b="1" dirty="0">
              <a:solidFill>
                <a:srgbClr val="00B050"/>
              </a:solidFill>
            </a:endParaRPr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182563" y="5769341"/>
            <a:ext cx="1049236" cy="644159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32" y="1688383"/>
            <a:ext cx="2775519" cy="18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001" y="1813666"/>
            <a:ext cx="5085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800" b="1" dirty="0" smtClean="0">
                <a:solidFill>
                  <a:srgbClr val="C00000"/>
                </a:solidFill>
              </a:rPr>
              <a:t>ERRADO!</a:t>
            </a:r>
            <a:endParaRPr lang="pt-PT" sz="8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843" y="3699097"/>
            <a:ext cx="7895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Aft>
                <a:spcPts val="600"/>
              </a:spcAft>
            </a:pPr>
            <a:r>
              <a:rPr lang="pt-PT" sz="2800" b="1" dirty="0" smtClean="0"/>
              <a:t>b</a:t>
            </a:r>
            <a:r>
              <a:rPr lang="pt-PT" sz="2800" dirty="0"/>
              <a:t>)</a:t>
            </a:r>
            <a:r>
              <a:rPr lang="pt-PT" sz="2800" dirty="0" smtClean="0"/>
              <a:t> 1348</a:t>
            </a:r>
            <a:endParaRPr lang="pt-PT" sz="2800" dirty="0"/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185843" y="5769341"/>
            <a:ext cx="1049236" cy="644159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81" y="1660825"/>
            <a:ext cx="2119674" cy="18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702006"/>
            <a:ext cx="7886700" cy="1325563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b="0" dirty="0" smtClean="0"/>
              <a:t>Ganhaste</a:t>
            </a:r>
            <a:r>
              <a:rPr lang="pt-PT" dirty="0" smtClean="0"/>
              <a:t> </a:t>
            </a:r>
            <a:r>
              <a:rPr lang="pt-PT" dirty="0"/>
              <a:t>1 ponto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182563" y="5769341"/>
            <a:ext cx="1049236" cy="644159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1150478" y="1911098"/>
            <a:ext cx="3735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 smtClean="0">
                <a:solidFill>
                  <a:srgbClr val="00B050"/>
                </a:solidFill>
              </a:rPr>
              <a:t>CERTO!</a:t>
            </a:r>
            <a:endParaRPr lang="pt-PT" sz="8800" b="1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32" y="1688383"/>
            <a:ext cx="2775519" cy="18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202181" y="5812650"/>
            <a:ext cx="1049236" cy="644159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868286" y="3700892"/>
            <a:ext cx="7216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/>
            <a:r>
              <a:rPr lang="pt-PT" sz="2800" b="1" dirty="0" smtClean="0"/>
              <a:t>d</a:t>
            </a:r>
            <a:r>
              <a:rPr lang="pt-PT" sz="2800" dirty="0" smtClean="0"/>
              <a:t>) Tratado de Salvaterra de Magos.</a:t>
            </a:r>
            <a:endParaRPr lang="pt-PT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3001" y="1813666"/>
            <a:ext cx="5085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800" b="1" dirty="0" smtClean="0">
                <a:solidFill>
                  <a:srgbClr val="C00000"/>
                </a:solidFill>
              </a:rPr>
              <a:t>ERRADO!</a:t>
            </a:r>
            <a:endParaRPr lang="pt-PT" sz="8800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81" y="1660825"/>
            <a:ext cx="2119674" cy="18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99800"/>
            <a:ext cx="7886700" cy="1325563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b="0" dirty="0" smtClean="0"/>
              <a:t>Ganhaste</a:t>
            </a:r>
            <a:r>
              <a:rPr lang="pt-PT" dirty="0" smtClean="0"/>
              <a:t> </a:t>
            </a:r>
            <a:r>
              <a:rPr lang="pt-PT" dirty="0"/>
              <a:t>1 ponto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182563" y="5769341"/>
            <a:ext cx="1049236" cy="644159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1150478" y="1911098"/>
            <a:ext cx="3735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 smtClean="0">
                <a:solidFill>
                  <a:srgbClr val="00B050"/>
                </a:solidFill>
              </a:rPr>
              <a:t>CERTO!</a:t>
            </a:r>
            <a:endParaRPr lang="pt-PT" sz="8800" b="1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32" y="1688383"/>
            <a:ext cx="2775519" cy="18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572000" y="4184149"/>
            <a:ext cx="4286992" cy="1754623"/>
          </a:xfrm>
        </p:spPr>
        <p:txBody>
          <a:bodyPr/>
          <a:lstStyle/>
          <a:p>
            <a:r>
              <a:rPr lang="en-US" sz="2200" dirty="0" smtClean="0"/>
              <a:t>Era </a:t>
            </a:r>
            <a:r>
              <a:rPr lang="en-US" sz="2200" dirty="0" err="1" smtClean="0"/>
              <a:t>casado</a:t>
            </a:r>
            <a:r>
              <a:rPr lang="en-US" sz="2200" dirty="0" smtClean="0"/>
              <a:t> com </a:t>
            </a:r>
            <a:r>
              <a:rPr lang="en-US" sz="2200" b="1" dirty="0" smtClean="0"/>
              <a:t>D</a:t>
            </a:r>
            <a:r>
              <a:rPr lang="en-US" sz="2200" b="1" dirty="0"/>
              <a:t>. Leonor </a:t>
            </a:r>
            <a:r>
              <a:rPr lang="en-US" sz="2200" b="1" dirty="0" err="1"/>
              <a:t>Teles</a:t>
            </a:r>
            <a:r>
              <a:rPr lang="en-US" sz="2200" dirty="0"/>
              <a:t>, </a:t>
            </a:r>
            <a:r>
              <a:rPr lang="en-US" sz="2200" dirty="0" err="1"/>
              <a:t>mulher</a:t>
            </a:r>
            <a:r>
              <a:rPr lang="en-US" sz="2200" dirty="0"/>
              <a:t> que </a:t>
            </a:r>
            <a:r>
              <a:rPr lang="en-US" sz="2200" dirty="0" err="1"/>
              <a:t>nunca</a:t>
            </a:r>
            <a:r>
              <a:rPr lang="en-US" sz="2200" dirty="0"/>
              <a:t> </a:t>
            </a:r>
            <a:r>
              <a:rPr lang="en-US" sz="2200" dirty="0" err="1"/>
              <a:t>conquistou</a:t>
            </a:r>
            <a:r>
              <a:rPr lang="en-US" sz="2200" dirty="0"/>
              <a:t> o </a:t>
            </a:r>
            <a:r>
              <a:rPr lang="en-US" sz="2200" dirty="0" err="1"/>
              <a:t>coração</a:t>
            </a:r>
            <a:r>
              <a:rPr lang="en-US" sz="2200" dirty="0"/>
              <a:t> do </a:t>
            </a:r>
            <a:r>
              <a:rPr lang="en-US" sz="2200" dirty="0" err="1"/>
              <a:t>povo</a:t>
            </a:r>
            <a:r>
              <a:rPr lang="en-US" sz="2200" dirty="0"/>
              <a:t> </a:t>
            </a:r>
            <a:r>
              <a:rPr lang="en-US" sz="2200" dirty="0" err="1"/>
              <a:t>português</a:t>
            </a:r>
            <a:r>
              <a:rPr lang="en-US" sz="2200" dirty="0" smtClean="0"/>
              <a:t>…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QUEM GOVERNAVA PORTUGAL?</a:t>
            </a:r>
            <a:endParaRPr lang="pt-P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132" y="1720850"/>
            <a:ext cx="1699720" cy="1971675"/>
          </a:xfrm>
          <a:prstGeom prst="roundRect">
            <a:avLst>
              <a:gd name="adj" fmla="val 10379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95" y="1366845"/>
            <a:ext cx="3846609" cy="49657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695" y="5944655"/>
            <a:ext cx="207124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D. Fernando (1345-1383).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426639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182563" y="5769341"/>
            <a:ext cx="1049236" cy="644159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866897" y="3699679"/>
            <a:ext cx="790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2113" indent="-392113">
              <a:spcAft>
                <a:spcPts val="600"/>
              </a:spcAft>
            </a:pPr>
            <a:r>
              <a:rPr lang="pt-PT" sz="2800" b="1" dirty="0" smtClean="0"/>
              <a:t>a</a:t>
            </a:r>
            <a:r>
              <a:rPr lang="pt-PT" sz="2800" dirty="0" smtClean="0"/>
              <a:t>) D. Beatriz e D. João, Mestre de Avis.</a:t>
            </a:r>
            <a:endParaRPr lang="pt-PT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3001" y="1813666"/>
            <a:ext cx="5085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800" b="1" dirty="0" smtClean="0">
                <a:solidFill>
                  <a:srgbClr val="C00000"/>
                </a:solidFill>
              </a:rPr>
              <a:t>ERRADO!</a:t>
            </a:r>
            <a:endParaRPr lang="pt-PT" sz="8800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81" y="1660825"/>
            <a:ext cx="2119674" cy="18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702006"/>
            <a:ext cx="7886700" cy="1325563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b="0" dirty="0" smtClean="0"/>
              <a:t>Ganhaste</a:t>
            </a:r>
            <a:r>
              <a:rPr lang="pt-PT" dirty="0" smtClean="0"/>
              <a:t> </a:t>
            </a:r>
            <a:r>
              <a:rPr lang="pt-PT" dirty="0"/>
              <a:t>1 ponto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182563" y="5769341"/>
            <a:ext cx="1049236" cy="644159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1150478" y="1911098"/>
            <a:ext cx="3735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 smtClean="0">
                <a:solidFill>
                  <a:srgbClr val="00B050"/>
                </a:solidFill>
              </a:rPr>
              <a:t>CERTO!</a:t>
            </a:r>
            <a:endParaRPr lang="pt-PT" sz="8800" b="1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32" y="1688383"/>
            <a:ext cx="2775519" cy="18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182563" y="5769341"/>
            <a:ext cx="1049236" cy="644159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868654" y="3700040"/>
            <a:ext cx="7770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sz="2800" b="1" dirty="0" smtClean="0"/>
              <a:t>c</a:t>
            </a:r>
            <a:r>
              <a:rPr lang="pt-PT" sz="2800" dirty="0"/>
              <a:t>) </a:t>
            </a:r>
            <a:r>
              <a:rPr lang="pt-PT" sz="2800" dirty="0" smtClean="0"/>
              <a:t>1385</a:t>
            </a:r>
            <a:endParaRPr lang="pt-PT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3001" y="1813666"/>
            <a:ext cx="5085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800" b="1" dirty="0" smtClean="0">
                <a:solidFill>
                  <a:srgbClr val="C00000"/>
                </a:solidFill>
              </a:rPr>
              <a:t>ERRADO!</a:t>
            </a:r>
            <a:endParaRPr lang="pt-PT" sz="8800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81" y="1660825"/>
            <a:ext cx="2119674" cy="18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7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lnSpc>
                <a:spcPts val="4200"/>
              </a:lnSpc>
            </a:pPr>
            <a:r>
              <a:rPr lang="pt-PT" sz="3200" dirty="0" smtClean="0"/>
              <a:t>CAUSAS E CONSEQUÊNCIAS DO PROBLEMA SUCESSÓRIO PORTUGUÊS DE 1383-1385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95307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200" dirty="0"/>
              <a:t>A </a:t>
            </a:r>
            <a:r>
              <a:rPr lang="en-US" sz="2200" b="1" dirty="0"/>
              <a:t>2 de </a:t>
            </a:r>
            <a:r>
              <a:rPr lang="en-US" sz="2200" b="1" dirty="0" err="1"/>
              <a:t>abril</a:t>
            </a:r>
            <a:r>
              <a:rPr lang="en-US" sz="2200" b="1" dirty="0"/>
              <a:t> 1383</a:t>
            </a:r>
            <a:r>
              <a:rPr lang="en-US" sz="2200" dirty="0"/>
              <a:t>, para </a:t>
            </a:r>
            <a:r>
              <a:rPr lang="en-US" sz="2200" dirty="0" err="1"/>
              <a:t>garantir</a:t>
            </a:r>
            <a:r>
              <a:rPr lang="en-US" sz="2200" dirty="0"/>
              <a:t> a </a:t>
            </a:r>
            <a:r>
              <a:rPr lang="en-US" sz="2200" dirty="0" err="1"/>
              <a:t>paz</a:t>
            </a:r>
            <a:r>
              <a:rPr lang="en-US" sz="2200" dirty="0"/>
              <a:t> com </a:t>
            </a:r>
            <a:r>
              <a:rPr lang="en-US" sz="2200" dirty="0" err="1"/>
              <a:t>Castela</a:t>
            </a:r>
            <a:r>
              <a:rPr lang="en-US" sz="2200" dirty="0"/>
              <a:t>, </a:t>
            </a:r>
            <a:r>
              <a:rPr lang="en-US" sz="2200" dirty="0" err="1"/>
              <a:t>foi</a:t>
            </a:r>
            <a:r>
              <a:rPr lang="en-US" sz="2200" dirty="0"/>
              <a:t> </a:t>
            </a:r>
            <a:r>
              <a:rPr lang="en-US" sz="2200" dirty="0" err="1"/>
              <a:t>celebrado</a:t>
            </a:r>
            <a:r>
              <a:rPr lang="en-US" sz="2200" dirty="0"/>
              <a:t> o </a:t>
            </a:r>
            <a:r>
              <a:rPr lang="en-US" sz="2200" b="1" dirty="0" err="1"/>
              <a:t>Tratado</a:t>
            </a:r>
            <a:r>
              <a:rPr lang="en-US" sz="2200" b="1" dirty="0"/>
              <a:t> de Salvaterra de </a:t>
            </a:r>
            <a:r>
              <a:rPr lang="en-US" sz="2200" b="1" dirty="0" err="1" smtClean="0"/>
              <a:t>Magos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Nele</a:t>
            </a:r>
            <a:r>
              <a:rPr lang="en-US" sz="2200" dirty="0" smtClean="0"/>
              <a:t> </a:t>
            </a:r>
            <a:r>
              <a:rPr lang="en-US" sz="2200" dirty="0"/>
              <a:t>se </a:t>
            </a:r>
            <a:r>
              <a:rPr lang="en-US" sz="2200" dirty="0" err="1"/>
              <a:t>acordava</a:t>
            </a:r>
            <a:r>
              <a:rPr lang="en-US" sz="2200" dirty="0" smtClean="0"/>
              <a:t>:</a:t>
            </a:r>
            <a:br>
              <a:rPr lang="en-US" sz="2200" dirty="0" smtClean="0"/>
            </a:b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a </a:t>
            </a:r>
            <a:r>
              <a:rPr lang="en-US" sz="2200" b="1" dirty="0" err="1"/>
              <a:t>separação</a:t>
            </a:r>
            <a:r>
              <a:rPr lang="en-US" sz="2200" b="1" dirty="0"/>
              <a:t> dos </a:t>
            </a:r>
            <a:r>
              <a:rPr lang="en-US" sz="2200" b="1" dirty="0" err="1"/>
              <a:t>reinos</a:t>
            </a:r>
            <a:r>
              <a:rPr lang="en-US" sz="2200" b="1" dirty="0"/>
              <a:t> de Portugal e de </a:t>
            </a:r>
            <a:r>
              <a:rPr lang="en-US" sz="2200" b="1" dirty="0" err="1"/>
              <a:t>Castela</a:t>
            </a:r>
            <a:r>
              <a:rPr lang="en-US" sz="2200" dirty="0"/>
              <a:t>;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o </a:t>
            </a:r>
            <a:r>
              <a:rPr lang="en-US" sz="2200" b="1" dirty="0" err="1"/>
              <a:t>casamento</a:t>
            </a:r>
            <a:r>
              <a:rPr lang="en-US" sz="2200" b="1" dirty="0"/>
              <a:t> de D. Beatriz</a:t>
            </a:r>
            <a:r>
              <a:rPr lang="en-US" sz="2200" dirty="0"/>
              <a:t>, </a:t>
            </a:r>
            <a:r>
              <a:rPr lang="en-US" sz="2200" dirty="0" err="1" smtClean="0"/>
              <a:t>filha</a:t>
            </a:r>
            <a:r>
              <a:rPr lang="en-US" sz="2200" dirty="0" smtClean="0"/>
              <a:t> </a:t>
            </a:r>
            <a:r>
              <a:rPr lang="en-US" sz="2200" dirty="0"/>
              <a:t>do rei de Portugal, </a:t>
            </a:r>
            <a:r>
              <a:rPr lang="en-US" sz="2200" b="1" dirty="0"/>
              <a:t>com </a:t>
            </a:r>
            <a:r>
              <a:rPr lang="en-US" sz="2200" b="1" dirty="0" err="1"/>
              <a:t>João</a:t>
            </a:r>
            <a:r>
              <a:rPr lang="en-US" sz="2200" b="1" dirty="0"/>
              <a:t> I, rei de </a:t>
            </a:r>
            <a:r>
              <a:rPr lang="en-US" sz="2200" b="1" dirty="0" err="1"/>
              <a:t>Castela</a:t>
            </a:r>
            <a:r>
              <a:rPr lang="en-US" sz="2200" dirty="0"/>
              <a:t>;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que, se D. Fernando </a:t>
            </a:r>
            <a:r>
              <a:rPr lang="en-US" sz="2200" dirty="0" err="1"/>
              <a:t>morresse</a:t>
            </a:r>
            <a:r>
              <a:rPr lang="en-US" sz="2200" dirty="0"/>
              <a:t> </a:t>
            </a:r>
            <a:r>
              <a:rPr lang="en-US" sz="2200" dirty="0" err="1"/>
              <a:t>sem</a:t>
            </a:r>
            <a:r>
              <a:rPr lang="en-US" sz="2200" dirty="0"/>
              <a:t> </a:t>
            </a:r>
            <a:r>
              <a:rPr lang="en-US" sz="2200" dirty="0" err="1"/>
              <a:t>ter</a:t>
            </a:r>
            <a:r>
              <a:rPr lang="en-US" sz="2200" dirty="0"/>
              <a:t> </a:t>
            </a:r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herdeiros</a:t>
            </a:r>
            <a:r>
              <a:rPr lang="en-US" sz="2200" dirty="0"/>
              <a:t>, </a:t>
            </a:r>
            <a:r>
              <a:rPr lang="en-US" sz="2200" b="1" dirty="0"/>
              <a:t>D. Leonor </a:t>
            </a:r>
            <a:r>
              <a:rPr lang="en-US" sz="2200" b="1" dirty="0" err="1"/>
              <a:t>Teles</a:t>
            </a:r>
            <a:r>
              <a:rPr lang="en-US" sz="2200" b="1" dirty="0"/>
              <a:t> </a:t>
            </a:r>
            <a:r>
              <a:rPr lang="en-US" sz="2200" b="1" dirty="0" err="1"/>
              <a:t>assumia</a:t>
            </a:r>
            <a:r>
              <a:rPr lang="en-US" sz="2200" b="1" dirty="0"/>
              <a:t> a </a:t>
            </a:r>
            <a:r>
              <a:rPr lang="en-US" sz="2200" b="1" dirty="0" err="1"/>
              <a:t>regência</a:t>
            </a:r>
            <a:r>
              <a:rPr lang="en-US" sz="2200" b="1" dirty="0"/>
              <a:t> do </a:t>
            </a:r>
            <a:r>
              <a:rPr lang="en-US" sz="2200" b="1" dirty="0" err="1"/>
              <a:t>reino</a:t>
            </a:r>
            <a:r>
              <a:rPr lang="en-US" sz="2200" b="1" dirty="0"/>
              <a:t> </a:t>
            </a:r>
            <a:r>
              <a:rPr lang="en-US" sz="2200" b="1" dirty="0" err="1"/>
              <a:t>até</a:t>
            </a:r>
            <a:r>
              <a:rPr lang="en-US" sz="2200" b="1" dirty="0"/>
              <a:t> que o </a:t>
            </a:r>
            <a:r>
              <a:rPr lang="en-US" sz="2200" b="1" dirty="0" err="1"/>
              <a:t>filho</a:t>
            </a:r>
            <a:r>
              <a:rPr lang="en-US" sz="2200" b="1" dirty="0"/>
              <a:t> de D. Beatriz </a:t>
            </a:r>
            <a:r>
              <a:rPr lang="en-US" sz="2200" b="1" dirty="0" err="1"/>
              <a:t>atingisse</a:t>
            </a:r>
            <a:r>
              <a:rPr lang="en-US" sz="2200" b="1" dirty="0"/>
              <a:t> 14 </a:t>
            </a:r>
            <a:r>
              <a:rPr lang="en-US" sz="2200" b="1" dirty="0" err="1"/>
              <a:t>anos</a:t>
            </a:r>
            <a:r>
              <a:rPr lang="en-US" sz="2200" b="1" dirty="0"/>
              <a:t> de </a:t>
            </a:r>
            <a:r>
              <a:rPr lang="en-US" sz="2200" b="1" dirty="0" err="1"/>
              <a:t>idade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" name="Rectangle 1"/>
          <p:cNvSpPr/>
          <p:nvPr/>
        </p:nvSpPr>
        <p:spPr>
          <a:xfrm>
            <a:off x="896587" y="2476005"/>
            <a:ext cx="7350826" cy="952995"/>
          </a:xfrm>
          <a:prstGeom prst="rect">
            <a:avLst/>
          </a:prstGeom>
          <a:solidFill>
            <a:srgbClr val="FFD9D9"/>
          </a:solidFill>
          <a:ln w="19050">
            <a:solidFill>
              <a:srgbClr val="C00000"/>
            </a:solidFill>
          </a:ln>
          <a:effectLst>
            <a:outerShdw dist="635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D. Fernando </a:t>
            </a:r>
            <a:r>
              <a:rPr lang="en-US" sz="2200" dirty="0" err="1">
                <a:solidFill>
                  <a:schemeClr val="tx1"/>
                </a:solidFill>
              </a:rPr>
              <a:t>acabou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morrer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cerca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err="1">
                <a:solidFill>
                  <a:schemeClr val="tx1"/>
                </a:solidFill>
              </a:rPr>
              <a:t>seis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meses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depois</a:t>
            </a:r>
            <a:r>
              <a:rPr lang="en-US" sz="2200" dirty="0">
                <a:solidFill>
                  <a:schemeClr val="tx1"/>
                </a:solidFill>
              </a:rPr>
              <a:t>…</a:t>
            </a:r>
            <a:endParaRPr lang="pt-P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154331" y="2304439"/>
            <a:ext cx="2438400" cy="369332"/>
          </a:xfrm>
          <a:prstGeom prst="rect">
            <a:avLst/>
          </a:prstGeom>
          <a:solidFill>
            <a:srgbClr val="4472C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João I de Castela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2095" y="1310233"/>
            <a:ext cx="8726718" cy="904515"/>
          </a:xfrm>
        </p:spPr>
        <p:txBody>
          <a:bodyPr/>
          <a:lstStyle/>
          <a:p>
            <a:r>
              <a:rPr lang="en-US" sz="2200" dirty="0"/>
              <a:t>D. Leonor </a:t>
            </a:r>
            <a:r>
              <a:rPr lang="en-US" sz="2200" b="1" dirty="0" err="1"/>
              <a:t>não</a:t>
            </a:r>
            <a:r>
              <a:rPr lang="en-US" sz="2200" b="1" dirty="0"/>
              <a:t> </a:t>
            </a:r>
            <a:r>
              <a:rPr lang="en-US" sz="2200" b="1" dirty="0" err="1"/>
              <a:t>cumpriu</a:t>
            </a:r>
            <a:r>
              <a:rPr lang="en-US" sz="2200" b="1" dirty="0"/>
              <a:t> o </a:t>
            </a:r>
            <a:r>
              <a:rPr lang="en-US" sz="2200" b="1" dirty="0" err="1"/>
              <a:t>acordo</a:t>
            </a:r>
            <a:r>
              <a:rPr lang="en-US" sz="2200" b="1" dirty="0"/>
              <a:t> </a:t>
            </a:r>
            <a:r>
              <a:rPr lang="en-US" sz="2200" dirty="0"/>
              <a:t>e </a:t>
            </a:r>
            <a:r>
              <a:rPr lang="en-US" sz="2200" dirty="0" err="1"/>
              <a:t>aproximou</a:t>
            </a:r>
            <a:r>
              <a:rPr lang="en-US" sz="2200" dirty="0"/>
              <a:t>-se de </a:t>
            </a:r>
            <a:r>
              <a:rPr lang="en-US" sz="2200" dirty="0" err="1"/>
              <a:t>nobres</a:t>
            </a:r>
            <a:r>
              <a:rPr lang="en-US" sz="2200" dirty="0"/>
              <a:t> </a:t>
            </a:r>
            <a:r>
              <a:rPr lang="en-US" sz="2200" dirty="0" err="1"/>
              <a:t>galegos</a:t>
            </a:r>
            <a:r>
              <a:rPr lang="en-US" sz="2200" dirty="0"/>
              <a:t>, dos </a:t>
            </a:r>
            <a:r>
              <a:rPr lang="en-US" sz="2200" dirty="0" err="1"/>
              <a:t>quais</a:t>
            </a:r>
            <a:r>
              <a:rPr lang="en-US" sz="2200" dirty="0"/>
              <a:t> se </a:t>
            </a:r>
            <a:r>
              <a:rPr lang="en-US" sz="2200" dirty="0" err="1"/>
              <a:t>destacava</a:t>
            </a:r>
            <a:r>
              <a:rPr lang="en-US" sz="2200" dirty="0"/>
              <a:t> o Conde </a:t>
            </a:r>
            <a:r>
              <a:rPr lang="en-US" sz="2200" dirty="0" err="1"/>
              <a:t>Andeiro</a:t>
            </a:r>
            <a:r>
              <a:rPr lang="en-US" sz="2200" dirty="0"/>
              <a:t>. </a:t>
            </a:r>
            <a:r>
              <a:rPr lang="en-US" sz="2200" b="1" dirty="0" err="1"/>
              <a:t>Aclamaram</a:t>
            </a:r>
            <a:r>
              <a:rPr lang="en-US" sz="2200" b="1" dirty="0"/>
              <a:t> D. Beatriz </a:t>
            </a:r>
            <a:r>
              <a:rPr lang="en-US" sz="2200" b="1" dirty="0" err="1"/>
              <a:t>como</a:t>
            </a:r>
            <a:r>
              <a:rPr lang="en-US" sz="2200" b="1" dirty="0"/>
              <a:t> </a:t>
            </a:r>
            <a:r>
              <a:rPr lang="en-US" sz="2200" b="1" dirty="0" err="1"/>
              <a:t>rainha</a:t>
            </a:r>
            <a:r>
              <a:rPr lang="en-US" sz="2200" b="1" dirty="0" smtClean="0"/>
              <a:t>.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 ACLAMAÇÃO DE D. BEATRIZ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73319" y="2972143"/>
            <a:ext cx="3664728" cy="2135774"/>
            <a:chOff x="1181867" y="4367839"/>
            <a:chExt cx="3664728" cy="2135774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962972" y="4367839"/>
              <a:ext cx="681673" cy="615132"/>
            </a:xfrm>
            <a:prstGeom prst="straightConnector1">
              <a:avLst/>
            </a:prstGeom>
            <a:ln w="63500" cmpd="sng">
              <a:solidFill>
                <a:schemeClr val="accent1">
                  <a:lumMod val="75000"/>
                </a:schemeClr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81867" y="5118618"/>
              <a:ext cx="3664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Portugal </a:t>
              </a:r>
              <a:r>
                <a:rPr lang="en-US" sz="2800" b="1" dirty="0" err="1" smtClean="0"/>
                <a:t>passava</a:t>
              </a:r>
              <a:r>
                <a:rPr lang="en-US" sz="2800" b="1" dirty="0" smtClean="0"/>
                <a:t>, </a:t>
              </a:r>
              <a:r>
                <a:rPr lang="en-US" sz="2800" b="1" dirty="0" err="1" smtClean="0"/>
                <a:t>assim</a:t>
              </a:r>
              <a:r>
                <a:rPr lang="en-US" sz="2800" b="1" dirty="0" smtClean="0"/>
                <a:t>, a </a:t>
              </a:r>
              <a:r>
                <a:rPr lang="en-US" sz="2800" b="1" dirty="0" err="1" smtClean="0"/>
                <a:t>ser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governado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pelo</a:t>
              </a:r>
              <a:r>
                <a:rPr lang="en-US" sz="2800" b="1" dirty="0" smtClean="0"/>
                <a:t> rei de </a:t>
              </a:r>
              <a:r>
                <a:rPr lang="en-US" sz="2800" b="1" dirty="0" err="1" smtClean="0"/>
                <a:t>Castela</a:t>
              </a:r>
              <a:r>
                <a:rPr lang="en-US" sz="2800" b="1" dirty="0" smtClean="0"/>
                <a:t>!</a:t>
              </a:r>
              <a:endParaRPr lang="en-US" sz="28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60907" y="2304439"/>
            <a:ext cx="2438400" cy="36933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D. Beatriz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" b="6196"/>
          <a:stretch/>
        </p:blipFill>
        <p:spPr>
          <a:xfrm>
            <a:off x="5154330" y="2709685"/>
            <a:ext cx="2438400" cy="348372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54424" y="2369762"/>
            <a:ext cx="604901" cy="304063"/>
            <a:chOff x="4254424" y="2369762"/>
            <a:chExt cx="604901" cy="304063"/>
          </a:xfrm>
        </p:grpSpPr>
        <p:sp>
          <p:nvSpPr>
            <p:cNvPr id="11" name="Oval 10"/>
            <p:cNvSpPr/>
            <p:nvPr/>
          </p:nvSpPr>
          <p:spPr>
            <a:xfrm>
              <a:off x="4513572" y="2370499"/>
              <a:ext cx="345753" cy="303326"/>
            </a:xfrm>
            <a:prstGeom prst="ellipse">
              <a:avLst/>
            </a:prstGeom>
            <a:noFill/>
            <a:ln w="15875">
              <a:solidFill>
                <a:srgbClr val="FFD13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254424" y="2369762"/>
              <a:ext cx="345753" cy="303326"/>
            </a:xfrm>
            <a:prstGeom prst="ellipse">
              <a:avLst/>
            </a:prstGeom>
            <a:noFill/>
            <a:ln w="15875">
              <a:solidFill>
                <a:srgbClr val="FFD13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39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Revolta popula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>
          <a:xfrm>
            <a:off x="1128646" y="1697182"/>
            <a:ext cx="6877367" cy="48582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2095" y="1310233"/>
            <a:ext cx="8726718" cy="512630"/>
          </a:xfrm>
        </p:spPr>
        <p:txBody>
          <a:bodyPr/>
          <a:lstStyle/>
          <a:p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solução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b="1" dirty="0" err="1"/>
              <a:t>contestada</a:t>
            </a:r>
            <a:r>
              <a:rPr lang="en-US" b="1" dirty="0"/>
              <a:t> </a:t>
            </a:r>
            <a:r>
              <a:rPr lang="en-US" b="1" dirty="0" err="1"/>
              <a:t>pelo</a:t>
            </a:r>
            <a:r>
              <a:rPr lang="en-US" b="1" dirty="0"/>
              <a:t> </a:t>
            </a:r>
            <a:r>
              <a:rPr lang="en-US" b="1" dirty="0" err="1"/>
              <a:t>povo</a:t>
            </a:r>
            <a:r>
              <a:rPr lang="en-US" b="1" dirty="0"/>
              <a:t> </a:t>
            </a:r>
            <a:r>
              <a:rPr lang="en-US" dirty="0"/>
              <a:t>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nobres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 PROBLEMA DA SUCESSÃO</a:t>
            </a:r>
            <a:endParaRPr lang="pt-PT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6129882"/>
            <a:ext cx="291539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7800"/>
            <a:r>
              <a:rPr lang="pt-PT" sz="1400" b="1" dirty="0" smtClean="0"/>
              <a:t>Reconstituição da revolta popular.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660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/>
          <p:cNvSpPr>
            <a:spLocks noGrp="1"/>
          </p:cNvSpPr>
          <p:nvPr>
            <p:ph idx="10"/>
          </p:nvPr>
        </p:nvSpPr>
        <p:spPr>
          <a:xfrm>
            <a:off x="192095" y="1310232"/>
            <a:ext cx="8726718" cy="543867"/>
          </a:xfrm>
        </p:spPr>
        <p:txBody>
          <a:bodyPr/>
          <a:lstStyle/>
          <a:p>
            <a:r>
              <a:rPr lang="en-US" dirty="0" err="1"/>
              <a:t>Apareceram</a:t>
            </a:r>
            <a:r>
              <a:rPr lang="en-US" dirty="0"/>
              <a:t>, </a:t>
            </a:r>
            <a:r>
              <a:rPr lang="en-US" dirty="0" err="1"/>
              <a:t>então</a:t>
            </a:r>
            <a:r>
              <a:rPr lang="en-US" dirty="0"/>
              <a:t>, outros </a:t>
            </a:r>
            <a:r>
              <a:rPr lang="en-US" dirty="0" err="1"/>
              <a:t>pretendentes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trono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 PROBLEMA DA SUCESSÃO</a:t>
            </a:r>
            <a:endParaRPr lang="pt-PT" dirty="0"/>
          </a:p>
        </p:txBody>
      </p:sp>
      <p:grpSp>
        <p:nvGrpSpPr>
          <p:cNvPr id="100" name="Group 99"/>
          <p:cNvGrpSpPr/>
          <p:nvPr/>
        </p:nvGrpSpPr>
        <p:grpSpPr>
          <a:xfrm>
            <a:off x="4447937" y="2836967"/>
            <a:ext cx="2784174" cy="1649073"/>
            <a:chOff x="4567457" y="2836967"/>
            <a:chExt cx="2784174" cy="1649073"/>
          </a:xfrm>
        </p:grpSpPr>
        <p:sp>
          <p:nvSpPr>
            <p:cNvPr id="7" name="Rectangle 6"/>
            <p:cNvSpPr/>
            <p:nvPr/>
          </p:nvSpPr>
          <p:spPr>
            <a:xfrm>
              <a:off x="5064251" y="2836967"/>
              <a:ext cx="1691704" cy="5118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rIns="0" rtlCol="0" anchor="ctr"/>
            <a:lstStyle/>
            <a:p>
              <a:pPr algn="ctr"/>
              <a:r>
                <a:rPr lang="en-US" b="1" dirty="0" smtClean="0"/>
                <a:t>D. </a:t>
              </a:r>
              <a:r>
                <a:rPr lang="en-US" b="1" dirty="0" err="1" smtClean="0"/>
                <a:t>Inês</a:t>
              </a:r>
              <a:r>
                <a:rPr lang="en-US" b="1" dirty="0" smtClean="0"/>
                <a:t> de Castro</a:t>
              </a:r>
              <a:endParaRPr lang="en-US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67457" y="3927960"/>
              <a:ext cx="1294341" cy="558080"/>
            </a:xfrm>
            <a:prstGeom prst="rect">
              <a:avLst/>
            </a:prstGeom>
            <a:noFill/>
            <a:ln w="57150" cmpd="sng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 smtClean="0">
                  <a:solidFill>
                    <a:schemeClr val="tx1"/>
                  </a:solidFill>
                </a:rPr>
                <a:t>Infante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br>
                <a:rPr lang="en-US" b="1" dirty="0" smtClean="0">
                  <a:solidFill>
                    <a:schemeClr val="tx1"/>
                  </a:solidFill>
                </a:rPr>
              </a:br>
              <a:r>
                <a:rPr lang="en-US" b="1" dirty="0" smtClean="0">
                  <a:solidFill>
                    <a:schemeClr val="tx1"/>
                  </a:solidFill>
                </a:rPr>
                <a:t>D. </a:t>
              </a:r>
              <a:r>
                <a:rPr lang="en-US" b="1" dirty="0" err="1" smtClean="0">
                  <a:solidFill>
                    <a:schemeClr val="tx1"/>
                  </a:solidFill>
                </a:rPr>
                <a:t>Jo</a:t>
              </a:r>
              <a:r>
                <a:rPr lang="en-US" b="1" dirty="0" err="1">
                  <a:solidFill>
                    <a:schemeClr val="tx1"/>
                  </a:solidFill>
                </a:rPr>
                <a:t>ã</a:t>
              </a:r>
              <a:r>
                <a:rPr lang="en-US" b="1" dirty="0" err="1" smtClean="0">
                  <a:solidFill>
                    <a:schemeClr val="tx1"/>
                  </a:solidFill>
                </a:rPr>
                <a:t>o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7800" y="3927960"/>
              <a:ext cx="1333831" cy="558080"/>
            </a:xfrm>
            <a:prstGeom prst="rect">
              <a:avLst/>
            </a:prstGeom>
            <a:noFill/>
            <a:ln w="57150" cmpd="sng">
              <a:solidFill>
                <a:srgbClr val="4F62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 smtClean="0">
                  <a:solidFill>
                    <a:schemeClr val="tx1"/>
                  </a:solidFill>
                </a:rPr>
                <a:t>Infante</a:t>
              </a:r>
              <a:r>
                <a:rPr lang="en-US" b="1" dirty="0">
                  <a:solidFill>
                    <a:schemeClr val="tx1"/>
                  </a:solidFill>
                </a:rPr>
                <a:t/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 smtClean="0">
                  <a:solidFill>
                    <a:schemeClr val="tx1"/>
                  </a:solidFill>
                </a:rPr>
                <a:t>D. </a:t>
              </a:r>
              <a:r>
                <a:rPr lang="en-US" b="1" dirty="0" err="1" smtClean="0">
                  <a:solidFill>
                    <a:schemeClr val="tx1"/>
                  </a:solidFill>
                </a:rPr>
                <a:t>Dinis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>
              <a:stCxn id="6" idx="3"/>
              <a:endCxn id="7" idx="1"/>
            </p:cNvCxnSpPr>
            <p:nvPr/>
          </p:nvCxnSpPr>
          <p:spPr>
            <a:xfrm>
              <a:off x="4610124" y="3092898"/>
              <a:ext cx="454127" cy="0"/>
            </a:xfrm>
            <a:prstGeom prst="line">
              <a:avLst/>
            </a:prstGeom>
            <a:ln w="25400" cap="rnd">
              <a:solidFill>
                <a:srgbClr val="4F6228"/>
              </a:solidFill>
              <a:prstDash val="sysDot"/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7" idx="2"/>
              <a:endCxn id="21" idx="0"/>
            </p:cNvCxnSpPr>
            <p:nvPr/>
          </p:nvCxnSpPr>
          <p:spPr>
            <a:xfrm flipH="1">
              <a:off x="5214628" y="3348828"/>
              <a:ext cx="695475" cy="579132"/>
            </a:xfrm>
            <a:prstGeom prst="line">
              <a:avLst/>
            </a:prstGeom>
            <a:ln w="22225" cap="rnd">
              <a:solidFill>
                <a:srgbClr val="4F6228"/>
              </a:solidFill>
              <a:prstDash val="sysDot"/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7" idx="2"/>
              <a:endCxn id="22" idx="0"/>
            </p:cNvCxnSpPr>
            <p:nvPr/>
          </p:nvCxnSpPr>
          <p:spPr>
            <a:xfrm>
              <a:off x="5910103" y="3348828"/>
              <a:ext cx="774613" cy="579132"/>
            </a:xfrm>
            <a:prstGeom prst="line">
              <a:avLst/>
            </a:prstGeom>
            <a:ln w="22225" cap="rnd">
              <a:solidFill>
                <a:srgbClr val="4F6228"/>
              </a:solidFill>
              <a:prstDash val="sysDot"/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3861354" y="2836968"/>
            <a:ext cx="5096826" cy="1649072"/>
            <a:chOff x="3861354" y="2836968"/>
            <a:chExt cx="5096826" cy="1649072"/>
          </a:xfrm>
        </p:grpSpPr>
        <p:grpSp>
          <p:nvGrpSpPr>
            <p:cNvPr id="65" name="Group 64"/>
            <p:cNvGrpSpPr/>
            <p:nvPr/>
          </p:nvGrpSpPr>
          <p:grpSpPr>
            <a:xfrm>
              <a:off x="3861354" y="3348828"/>
              <a:ext cx="4052862" cy="304699"/>
              <a:chOff x="3865588" y="3486870"/>
              <a:chExt cx="4052862" cy="304699"/>
            </a:xfrm>
          </p:grpSpPr>
          <p:cxnSp>
            <p:nvCxnSpPr>
              <p:cNvPr id="52" name="Straight Connector 51"/>
              <p:cNvCxnSpPr>
                <a:stCxn id="6" idx="2"/>
              </p:cNvCxnSpPr>
              <p:nvPr/>
            </p:nvCxnSpPr>
            <p:spPr>
              <a:xfrm>
                <a:off x="3865588" y="3486870"/>
                <a:ext cx="0" cy="301295"/>
              </a:xfrm>
              <a:prstGeom prst="line">
                <a:avLst/>
              </a:prstGeom>
              <a:ln w="22225" cap="rnd">
                <a:solidFill>
                  <a:srgbClr val="C00000"/>
                </a:solidFill>
                <a:prstDash val="sysDot"/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865588" y="3791569"/>
                <a:ext cx="4052862" cy="0"/>
              </a:xfrm>
              <a:prstGeom prst="line">
                <a:avLst/>
              </a:prstGeom>
              <a:ln w="22225" cap="rnd">
                <a:solidFill>
                  <a:srgbClr val="C00000"/>
                </a:solidFill>
                <a:prstDash val="sysDot"/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7918450" y="3487526"/>
                <a:ext cx="0" cy="300639"/>
              </a:xfrm>
              <a:prstGeom prst="line">
                <a:avLst/>
              </a:prstGeom>
              <a:ln w="22225" cap="rnd">
                <a:solidFill>
                  <a:srgbClr val="C00000"/>
                </a:solidFill>
                <a:prstDash val="sysDot"/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7165446" y="2836968"/>
              <a:ext cx="1497540" cy="5118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en-US" b="1" dirty="0" smtClean="0">
                  <a:solidFill>
                    <a:schemeClr val="tx1"/>
                  </a:solidFill>
                </a:rPr>
                <a:t>D. Teresa </a:t>
              </a:r>
              <a:r>
                <a:rPr lang="en-US" b="1" dirty="0" err="1" smtClean="0">
                  <a:solidFill>
                    <a:schemeClr val="tx1"/>
                  </a:solidFill>
                </a:rPr>
                <a:t>Lourenço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37405" y="3927960"/>
              <a:ext cx="1620775" cy="558080"/>
            </a:xfrm>
            <a:prstGeom prst="rect">
              <a:avLst/>
            </a:prstGeom>
            <a:noFill/>
            <a:ln w="57150" cap="sq" cmpd="sng">
              <a:solidFill>
                <a:srgbClr val="C00000"/>
              </a:solidFill>
              <a:miter lim="800000"/>
            </a:ln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b="1" dirty="0" smtClean="0"/>
                <a:t>D. </a:t>
              </a:r>
              <a:r>
                <a:rPr lang="en-US" b="1" dirty="0" err="1" smtClean="0"/>
                <a:t>João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Mestre</a:t>
              </a:r>
              <a:r>
                <a:rPr lang="en-US" b="1" dirty="0" smtClean="0"/>
                <a:t> de Avis</a:t>
              </a:r>
              <a:endParaRPr lang="en-US" b="1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7632907" y="3650123"/>
              <a:ext cx="0" cy="274888"/>
            </a:xfrm>
            <a:prstGeom prst="line">
              <a:avLst/>
            </a:prstGeom>
            <a:ln w="22225" cap="rnd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02981" y="2836967"/>
            <a:ext cx="4858931" cy="2804351"/>
            <a:chOff x="102981" y="2836967"/>
            <a:chExt cx="4858931" cy="2804351"/>
          </a:xfrm>
        </p:grpSpPr>
        <p:sp>
          <p:nvSpPr>
            <p:cNvPr id="4" name="Rectangle 3"/>
            <p:cNvSpPr/>
            <p:nvPr/>
          </p:nvSpPr>
          <p:spPr>
            <a:xfrm>
              <a:off x="892899" y="2836967"/>
              <a:ext cx="1497540" cy="5118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D. </a:t>
              </a:r>
              <a:r>
                <a:rPr lang="en-US" b="1" dirty="0" err="1" smtClean="0">
                  <a:solidFill>
                    <a:schemeClr val="tx1"/>
                  </a:solidFill>
                </a:rPr>
                <a:t>Constança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12584" y="2836967"/>
              <a:ext cx="1497540" cy="5118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D. Pedro I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49643" y="3908380"/>
              <a:ext cx="1497540" cy="5118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D. Fernando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18201" y="5129457"/>
              <a:ext cx="1497540" cy="511861"/>
            </a:xfrm>
            <a:prstGeom prst="rect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D. Beatriz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64372" y="5124073"/>
              <a:ext cx="1497540" cy="517245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en-US" b="1" dirty="0" err="1" smtClean="0">
                  <a:solidFill>
                    <a:schemeClr val="tx1"/>
                  </a:solidFill>
                </a:rPr>
                <a:t>João</a:t>
              </a:r>
              <a:r>
                <a:rPr lang="en-US" b="1" dirty="0" smtClean="0">
                  <a:solidFill>
                    <a:schemeClr val="tx1"/>
                  </a:solidFill>
                </a:rPr>
                <a:t> I,</a:t>
              </a:r>
              <a:br>
                <a:rPr lang="en-US" b="1" dirty="0" smtClean="0">
                  <a:solidFill>
                    <a:schemeClr val="tx1"/>
                  </a:solidFill>
                </a:rPr>
              </a:br>
              <a:r>
                <a:rPr lang="en-US" b="1" dirty="0" smtClean="0">
                  <a:solidFill>
                    <a:schemeClr val="tx1"/>
                  </a:solidFill>
                </a:rPr>
                <a:t>rei de </a:t>
              </a:r>
              <a:r>
                <a:rPr lang="en-US" b="1" dirty="0" err="1" smtClean="0">
                  <a:solidFill>
                    <a:schemeClr val="tx1"/>
                  </a:solidFill>
                </a:rPr>
                <a:t>Castela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758629" y="3538847"/>
              <a:ext cx="1" cy="36879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971066" y="4605551"/>
              <a:ext cx="0" cy="5418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2454062" y="2975690"/>
              <a:ext cx="604901" cy="304063"/>
              <a:chOff x="4254424" y="2369762"/>
              <a:chExt cx="604901" cy="304063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513572" y="2370499"/>
                <a:ext cx="345753" cy="303326"/>
              </a:xfrm>
              <a:prstGeom prst="ellipse">
                <a:avLst/>
              </a:prstGeom>
              <a:noFill/>
              <a:ln w="15875">
                <a:solidFill>
                  <a:srgbClr val="FFD13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254424" y="2369762"/>
                <a:ext cx="345753" cy="303326"/>
              </a:xfrm>
              <a:prstGeom prst="ellipse">
                <a:avLst/>
              </a:prstGeom>
              <a:noFill/>
              <a:ln w="15875">
                <a:solidFill>
                  <a:srgbClr val="FFD13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669896" y="4020293"/>
              <a:ext cx="604901" cy="304063"/>
              <a:chOff x="4254424" y="2369762"/>
              <a:chExt cx="604901" cy="304063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513572" y="2370499"/>
                <a:ext cx="345753" cy="303326"/>
              </a:xfrm>
              <a:prstGeom prst="ellipse">
                <a:avLst/>
              </a:prstGeom>
              <a:noFill/>
              <a:ln w="15875">
                <a:solidFill>
                  <a:srgbClr val="FFD13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54424" y="2369762"/>
                <a:ext cx="345753" cy="303326"/>
              </a:xfrm>
              <a:prstGeom prst="ellipse">
                <a:avLst/>
              </a:prstGeom>
              <a:noFill/>
              <a:ln w="15875">
                <a:solidFill>
                  <a:srgbClr val="FFD13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787606" y="5230663"/>
              <a:ext cx="604901" cy="304063"/>
              <a:chOff x="4254424" y="2369762"/>
              <a:chExt cx="604901" cy="304063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4513572" y="2370499"/>
                <a:ext cx="345753" cy="303326"/>
              </a:xfrm>
              <a:prstGeom prst="ellipse">
                <a:avLst/>
              </a:prstGeom>
              <a:noFill/>
              <a:ln w="15875">
                <a:solidFill>
                  <a:srgbClr val="FFD13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254424" y="2369762"/>
                <a:ext cx="345753" cy="303326"/>
              </a:xfrm>
              <a:prstGeom prst="ellipse">
                <a:avLst/>
              </a:prstGeom>
              <a:noFill/>
              <a:ln w="15875">
                <a:solidFill>
                  <a:srgbClr val="FFD13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641668" y="3348828"/>
              <a:ext cx="2104997" cy="190019"/>
              <a:chOff x="1641668" y="3348828"/>
              <a:chExt cx="2104997" cy="190019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H="1">
                <a:off x="1641668" y="3538847"/>
                <a:ext cx="2104997" cy="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641668" y="3348828"/>
                <a:ext cx="0" cy="19001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746665" y="3348828"/>
                <a:ext cx="0" cy="19001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863600" y="4415532"/>
              <a:ext cx="2266563" cy="190019"/>
              <a:chOff x="1641668" y="3348828"/>
              <a:chExt cx="2266563" cy="190019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flipH="1">
                <a:off x="1641669" y="3538847"/>
                <a:ext cx="2266562" cy="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1641668" y="3348828"/>
                <a:ext cx="0" cy="19001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908231" y="3348828"/>
                <a:ext cx="0" cy="190019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102981" y="3920011"/>
              <a:ext cx="1497540" cy="51333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D. Leonor </a:t>
              </a:r>
              <a:r>
                <a:rPr lang="en-US" b="1" dirty="0" err="1" smtClean="0">
                  <a:solidFill>
                    <a:schemeClr val="tx1"/>
                  </a:solidFill>
                </a:rPr>
                <a:t>Teles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908">
            <a:off x="3203424" y="3582178"/>
            <a:ext cx="831683" cy="55702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218201" y="5126395"/>
            <a:ext cx="1497540" cy="511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sng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D. Beatriz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37415" y="3927960"/>
            <a:ext cx="1620775" cy="558080"/>
          </a:xfrm>
          <a:prstGeom prst="rect">
            <a:avLst/>
          </a:prstGeom>
          <a:solidFill>
            <a:srgbClr val="FFD9D9"/>
          </a:solidFill>
          <a:ln w="57150" cap="sq" cmpd="sng">
            <a:solidFill>
              <a:srgbClr val="C00000"/>
            </a:solidFill>
            <a:miter lim="800000"/>
          </a:ln>
          <a:effectLst>
            <a:glow rad="139700">
              <a:srgbClr val="C00000">
                <a:alpha val="40000"/>
              </a:srgbClr>
            </a:glow>
          </a:effectLst>
        </p:spPr>
        <p:txBody>
          <a:bodyPr wrap="square" rtlCol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b="1" dirty="0" smtClean="0"/>
              <a:t>D. </a:t>
            </a:r>
            <a:r>
              <a:rPr lang="en-US" b="1" dirty="0" err="1" smtClean="0"/>
              <a:t>João</a:t>
            </a:r>
            <a:r>
              <a:rPr lang="en-US" b="1" dirty="0" smtClean="0"/>
              <a:t>, </a:t>
            </a:r>
            <a:r>
              <a:rPr lang="en-US" b="1" dirty="0" err="1" smtClean="0"/>
              <a:t>Mestre</a:t>
            </a:r>
            <a:r>
              <a:rPr lang="en-US" b="1" dirty="0" smtClean="0"/>
              <a:t> de Avis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28700" y="4963027"/>
            <a:ext cx="1840832" cy="838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ctangle 49"/>
          <p:cNvSpPr/>
          <p:nvPr/>
        </p:nvSpPr>
        <p:spPr>
          <a:xfrm>
            <a:off x="7260671" y="3768942"/>
            <a:ext cx="1840832" cy="838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70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75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7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47" grpId="0" build="allAtOnce" animBg="1"/>
      <p:bldP spid="47" grpId="1" uiExpand="1" build="allAtOnce" animBg="1"/>
      <p:bldP spid="49" grpId="0" build="allAtOnce" animBg="1"/>
      <p:bldP spid="49" grpId="1" build="allAtOnce" animBg="1"/>
      <p:bldP spid="3" grpId="0" animBg="1"/>
      <p:bldP spid="3" grpId="1" animBg="1"/>
      <p:bldP spid="3" grpId="2" animBg="1"/>
      <p:bldP spid="50" grpId="0" animBg="1"/>
      <p:bldP spid="50" grpId="1" animBg="1"/>
      <p:bldP spid="5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 rot="10800000">
            <a:off x="3074022" y="4436872"/>
            <a:ext cx="3018035" cy="72039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135109" y="2097888"/>
            <a:ext cx="2900299" cy="720398"/>
          </a:xfrm>
          <a:prstGeom prst="rightArrow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OS APOIOS DOS PRINCIPAIS PRETENDENTES</a:t>
            </a:r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>
            <a:off x="617517" y="1868334"/>
            <a:ext cx="2517570" cy="1213302"/>
          </a:xfrm>
          <a:prstGeom prst="rect">
            <a:avLst/>
          </a:prstGeom>
          <a:solidFill>
            <a:srgbClr val="DEEBF7"/>
          </a:solidFill>
          <a:ln w="47625" cap="sq">
            <a:solidFill>
              <a:srgbClr val="5B9BD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D. Leonor/D. Beatriz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10017" y="2078548"/>
            <a:ext cx="2028314" cy="720399"/>
          </a:xfrm>
          <a:prstGeom prst="roundRect">
            <a:avLst>
              <a:gd name="adj" fmla="val 1254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Grande </a:t>
            </a:r>
            <a:r>
              <a:rPr lang="en-US" dirty="0" err="1" smtClean="0">
                <a:solidFill>
                  <a:schemeClr val="tx1"/>
                </a:solidFill>
              </a:rPr>
              <a:t>nobreza</a:t>
            </a:r>
            <a:endParaRPr lang="en-US" dirty="0" smtClean="0">
              <a:solidFill>
                <a:schemeClr val="tx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Clero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2058" y="1721544"/>
            <a:ext cx="2594742" cy="1473086"/>
          </a:xfrm>
          <a:prstGeom prst="roundRect">
            <a:avLst>
              <a:gd name="adj" fmla="val 7860"/>
            </a:avLst>
          </a:prstGeom>
          <a:solidFill>
            <a:schemeClr val="bg1"/>
          </a:solidFill>
          <a:ln w="22225" cap="rnd">
            <a:prstDash val="sysDot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Manter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privilégios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177800" indent="-17780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Alargar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domínios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2058" y="4190421"/>
            <a:ext cx="2594742" cy="1213302"/>
          </a:xfrm>
          <a:prstGeom prst="rect">
            <a:avLst/>
          </a:prstGeom>
          <a:solidFill>
            <a:srgbClr val="FFD9D9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D. </a:t>
            </a:r>
            <a:r>
              <a:rPr lang="en-US" b="1" dirty="0" err="1" smtClean="0">
                <a:solidFill>
                  <a:schemeClr val="tx1"/>
                </a:solidFill>
              </a:rPr>
              <a:t>João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Mestre</a:t>
            </a:r>
            <a:r>
              <a:rPr lang="en-US" b="1" dirty="0" smtClean="0">
                <a:solidFill>
                  <a:schemeClr val="tx1"/>
                </a:solidFill>
              </a:rPr>
              <a:t> de Avis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7517" y="3858912"/>
            <a:ext cx="2404753" cy="1876319"/>
          </a:xfrm>
          <a:prstGeom prst="roundRect">
            <a:avLst>
              <a:gd name="adj" fmla="val 7860"/>
            </a:avLst>
          </a:prstGeom>
          <a:noFill/>
          <a:ln w="19050" cap="rnd">
            <a:solidFill>
              <a:srgbClr val="C00000"/>
            </a:solidFill>
            <a:prstDash val="sysDot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Obter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novas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condições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sociais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influência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política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177800" indent="-177800">
              <a:lnSpc>
                <a:spcPct val="60000"/>
              </a:lnSpc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Manter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independência</a:t>
            </a:r>
            <a:r>
              <a:rPr lang="en-US" dirty="0">
                <a:solidFill>
                  <a:schemeClr val="tx1"/>
                </a:solidFill>
              </a:rPr>
              <a:t> de Portugal.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10017" y="4343523"/>
            <a:ext cx="2028313" cy="999255"/>
          </a:xfrm>
          <a:prstGeom prst="roundRect">
            <a:avLst>
              <a:gd name="adj" fmla="val 1024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Nova </a:t>
            </a:r>
            <a:r>
              <a:rPr lang="en-US" dirty="0" err="1">
                <a:solidFill>
                  <a:schemeClr val="tx1"/>
                </a:solidFill>
              </a:rPr>
              <a:t>nobreza</a:t>
            </a:r>
            <a:endParaRPr lang="en-US" dirty="0">
              <a:solidFill>
                <a:schemeClr val="tx1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Burguesia</a:t>
            </a:r>
            <a:endParaRPr lang="en-US" dirty="0">
              <a:solidFill>
                <a:schemeClr val="tx1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Maioria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povo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4" grpId="0" animBg="1"/>
      <p:bldP spid="8" grpId="0" animBg="1"/>
      <p:bldP spid="10" grpId="0" animBg="1"/>
      <p:bldP spid="12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92095" y="1310232"/>
            <a:ext cx="4676788" cy="5022329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1" dirty="0"/>
              <a:t>D. </a:t>
            </a:r>
            <a:r>
              <a:rPr lang="en-US" b="1" dirty="0" err="1"/>
              <a:t>João</a:t>
            </a:r>
            <a:r>
              <a:rPr lang="en-US" b="1" dirty="0"/>
              <a:t>, </a:t>
            </a:r>
            <a:r>
              <a:rPr lang="en-US" b="1" dirty="0" err="1"/>
              <a:t>Mestre</a:t>
            </a:r>
            <a:r>
              <a:rPr lang="en-US" b="1" dirty="0"/>
              <a:t> de </a:t>
            </a:r>
            <a:r>
              <a:rPr lang="en-US" b="1" dirty="0" smtClean="0"/>
              <a:t>Avis</a:t>
            </a:r>
            <a:r>
              <a:rPr lang="en-US" dirty="0" smtClean="0"/>
              <a:t> </a:t>
            </a:r>
            <a:r>
              <a:rPr lang="en-US" dirty="0" err="1"/>
              <a:t>matou</a:t>
            </a:r>
            <a:r>
              <a:rPr lang="en-US" dirty="0"/>
              <a:t> o Conde </a:t>
            </a:r>
            <a:r>
              <a:rPr lang="en-US" dirty="0" err="1"/>
              <a:t>Andeiro</a:t>
            </a:r>
            <a:r>
              <a:rPr lang="en-US" dirty="0"/>
              <a:t> e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aclamado</a:t>
            </a:r>
            <a:r>
              <a:rPr lang="en-US" dirty="0"/>
              <a:t> </a:t>
            </a:r>
            <a:r>
              <a:rPr lang="en-US" b="1" dirty="0" err="1"/>
              <a:t>Regedor</a:t>
            </a:r>
            <a:r>
              <a:rPr lang="en-US" b="1" dirty="0"/>
              <a:t> e </a:t>
            </a:r>
            <a:r>
              <a:rPr lang="en-US" b="1" dirty="0" err="1"/>
              <a:t>Defensor</a:t>
            </a:r>
            <a:r>
              <a:rPr lang="en-US" b="1" dirty="0"/>
              <a:t> do </a:t>
            </a:r>
            <a:r>
              <a:rPr lang="en-US" b="1" dirty="0" err="1"/>
              <a:t>Reino</a:t>
            </a:r>
            <a:r>
              <a:rPr lang="en-US" dirty="0"/>
              <a:t>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1" dirty="0"/>
              <a:t>D. Leonor </a:t>
            </a:r>
            <a:r>
              <a:rPr lang="en-US" b="1" dirty="0" err="1"/>
              <a:t>pediu</a:t>
            </a:r>
            <a:r>
              <a:rPr lang="en-US" b="1" dirty="0"/>
              <a:t> </a:t>
            </a:r>
            <a:r>
              <a:rPr lang="en-US" b="1" dirty="0" err="1"/>
              <a:t>ajuda</a:t>
            </a:r>
            <a:r>
              <a:rPr lang="en-US" b="1" dirty="0"/>
              <a:t> </a:t>
            </a:r>
            <a:r>
              <a:rPr lang="en-US" b="1" dirty="0" err="1"/>
              <a:t>ao</a:t>
            </a:r>
            <a:r>
              <a:rPr lang="en-US" b="1" dirty="0"/>
              <a:t> </a:t>
            </a:r>
            <a:r>
              <a:rPr lang="en-US" b="1" dirty="0" err="1"/>
              <a:t>genro</a:t>
            </a:r>
            <a:r>
              <a:rPr lang="en-US" dirty="0"/>
              <a:t>, </a:t>
            </a:r>
            <a:r>
              <a:rPr lang="en-US" dirty="0" err="1"/>
              <a:t>João</a:t>
            </a:r>
            <a:r>
              <a:rPr lang="en-US" dirty="0"/>
              <a:t> I, rei de </a:t>
            </a:r>
            <a:r>
              <a:rPr lang="en-US" dirty="0" err="1"/>
              <a:t>Castela</a:t>
            </a:r>
            <a:r>
              <a:rPr lang="en-US" dirty="0"/>
              <a:t>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O </a:t>
            </a:r>
            <a:r>
              <a:rPr lang="en-US" b="1" dirty="0" err="1"/>
              <a:t>exército</a:t>
            </a:r>
            <a:r>
              <a:rPr lang="en-US" b="1" dirty="0"/>
              <a:t> de </a:t>
            </a:r>
            <a:r>
              <a:rPr lang="en-US" b="1" dirty="0" err="1"/>
              <a:t>Castela</a:t>
            </a:r>
            <a:r>
              <a:rPr lang="en-US" b="1" dirty="0"/>
              <a:t> </a:t>
            </a:r>
            <a:r>
              <a:rPr lang="en-US" b="1" dirty="0" err="1"/>
              <a:t>invadiu</a:t>
            </a:r>
            <a:r>
              <a:rPr lang="en-US" b="1" dirty="0"/>
              <a:t> Portugal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6" y="1420812"/>
            <a:ext cx="3438524" cy="454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2983" y="5610386"/>
            <a:ext cx="204501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/>
              <a:t>D. João, Mestre de Avis.</a:t>
            </a:r>
            <a:endParaRPr lang="pt-PT" sz="1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D. JOÃO, MESTRE DE AVIS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13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1193</Words>
  <Application>Microsoft Office PowerPoint</Application>
  <PresentationFormat>Apresentação na tela (4:3)</PresentationFormat>
  <Paragraphs>190</Paragraphs>
  <Slides>33</Slides>
  <Notes>12</Notes>
  <HiddenSlides>8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CAUSAS E CONSEQUÊNCIAS DO PROBLEMA SUCESSÓRIO PORTUGUÊS DE 1383-1385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PROVA QUE SABES!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Prepara-te para novos concursos!</vt:lpstr>
      <vt:lpstr>Ganhaste 1 ponto.</vt:lpstr>
      <vt:lpstr>Apresentação do PowerPoint</vt:lpstr>
      <vt:lpstr>Ganhaste 1 ponto.</vt:lpstr>
      <vt:lpstr>Apresentação do PowerPoint</vt:lpstr>
      <vt:lpstr>Ganhaste 1 ponto.</vt:lpstr>
      <vt:lpstr>Apresentação do PowerPoint</vt:lpstr>
      <vt:lpstr>Ganhaste 1 ponto.</vt:lpstr>
      <vt:lpstr>Apresentação do PowerPoint</vt:lpstr>
      <vt:lpstr>CAUSAS E CONSEQUÊNCIAS DO PROBLEMA SUCESSÓRIO PORTUGUÊS DE 1383-1385</vt:lpstr>
    </vt:vector>
  </TitlesOfParts>
  <Company>Bloco Grafico, Lda.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Areal Editores</dc:creator>
  <cp:lastModifiedBy>Utilizador do Windows</cp:lastModifiedBy>
  <cp:revision>263</cp:revision>
  <dcterms:created xsi:type="dcterms:W3CDTF">2015-12-11T09:03:32Z</dcterms:created>
  <dcterms:modified xsi:type="dcterms:W3CDTF">2019-05-19T17:45:34Z</dcterms:modified>
</cp:coreProperties>
</file>