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80" r:id="rId4"/>
    <p:sldId id="281" r:id="rId5"/>
    <p:sldId id="264" r:id="rId6"/>
    <p:sldId id="265" r:id="rId7"/>
    <p:sldId id="266" r:id="rId8"/>
    <p:sldId id="286" r:id="rId9"/>
    <p:sldId id="282" r:id="rId10"/>
    <p:sldId id="268" r:id="rId11"/>
    <p:sldId id="269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6" r:id="rId21"/>
    <p:sldId id="297" r:id="rId22"/>
    <p:sldId id="295" r:id="rId23"/>
    <p:sldId id="298" r:id="rId24"/>
    <p:sldId id="299" r:id="rId25"/>
    <p:sldId id="300" r:id="rId26"/>
    <p:sldId id="302" r:id="rId27"/>
    <p:sldId id="303" r:id="rId28"/>
    <p:sldId id="304" r:id="rId29"/>
    <p:sldId id="305" r:id="rId30"/>
    <p:sldId id="306" r:id="rId31"/>
    <p:sldId id="307" r:id="rId32"/>
    <p:sldId id="301" r:id="rId33"/>
  </p:sldIdLst>
  <p:sldSz cx="9144000" cy="6858000" type="screen4x3"/>
  <p:notesSz cx="6805613" cy="99441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1" d="100"/>
          <a:sy n="71" d="100"/>
        </p:scale>
        <p:origin x="108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36512" y="750179"/>
            <a:ext cx="6480720" cy="1958741"/>
          </a:xfrm>
          <a:prstGeom prst="rect">
            <a:avLst/>
          </a:prstGeom>
          <a:solidFill>
            <a:srgbClr val="AC1919">
              <a:alpha val="91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7504" y="1037051"/>
            <a:ext cx="630019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4200" b="1" dirty="0" smtClean="0">
                <a:solidFill>
                  <a:prstClr val="white"/>
                </a:solidFill>
                <a:latin typeface="Calibri" panose="020F0502020204030204"/>
              </a:rPr>
              <a:t>A PRESENÇA MUÇULMANA NA PENÍNSULA IBÉRICA</a:t>
            </a:r>
            <a:endParaRPr lang="pt-PT" sz="4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4912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32730"/>
            <a:ext cx="9144000" cy="6045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dirty="0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92095" y="1426649"/>
            <a:ext cx="8726718" cy="490591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1" y="716507"/>
            <a:ext cx="143301" cy="553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92096" y="716507"/>
            <a:ext cx="7873732" cy="55366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8000">
                <a:schemeClr val="accent3">
                  <a:lumMod val="45000"/>
                  <a:lumOff val="55000"/>
                </a:schemeClr>
              </a:gs>
              <a:gs pos="58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96" y="709682"/>
            <a:ext cx="7614423" cy="54001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92095" y="24417"/>
            <a:ext cx="80914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600" b="1" dirty="0" smtClean="0">
                <a:solidFill>
                  <a:schemeClr val="bg1"/>
                </a:solidFill>
                <a:latin typeface="+mn-lt"/>
              </a:rPr>
              <a:t>A PRESENÇA</a:t>
            </a:r>
            <a:r>
              <a:rPr lang="pt-PT" sz="2600" b="1" baseline="0" dirty="0" smtClean="0">
                <a:solidFill>
                  <a:schemeClr val="bg1"/>
                </a:solidFill>
                <a:latin typeface="+mn-lt"/>
              </a:rPr>
              <a:t> MUÇULMANA NA PENÍNSULA IBÉRICA</a:t>
            </a:r>
            <a:endParaRPr lang="pt-PT" sz="2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8499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32730"/>
            <a:ext cx="9144000" cy="6045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dirty="0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92095" y="1916832"/>
            <a:ext cx="8726718" cy="441572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92095" y="24417"/>
            <a:ext cx="80914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600" b="1" dirty="0" smtClean="0">
                <a:solidFill>
                  <a:schemeClr val="bg1"/>
                </a:solidFill>
                <a:latin typeface="+mn-lt"/>
              </a:rPr>
              <a:t>A  PRESENÇA</a:t>
            </a:r>
            <a:r>
              <a:rPr lang="pt-PT" sz="2600" b="1" baseline="0" dirty="0" smtClean="0">
                <a:solidFill>
                  <a:schemeClr val="bg1"/>
                </a:solidFill>
                <a:latin typeface="+mn-lt"/>
              </a:rPr>
              <a:t> MUÇULMANA NA PENÍNSULA IBÉRICA</a:t>
            </a:r>
            <a:endParaRPr lang="pt-PT" sz="2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>
            <a:off x="137505" y="696035"/>
            <a:ext cx="8835898" cy="553663"/>
          </a:xfrm>
          <a:prstGeom prst="roundRect">
            <a:avLst>
              <a:gd name="adj" fmla="val 2159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96" y="689210"/>
            <a:ext cx="8726717" cy="54001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95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32730"/>
            <a:ext cx="9144000" cy="6045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dirty="0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92095" y="1413004"/>
            <a:ext cx="8726718" cy="491955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92095" y="24417"/>
            <a:ext cx="80914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600" b="1" dirty="0" smtClean="0">
                <a:solidFill>
                  <a:schemeClr val="bg1"/>
                </a:solidFill>
                <a:latin typeface="+mn-lt"/>
              </a:rPr>
              <a:t>A PRESENÇA</a:t>
            </a:r>
            <a:r>
              <a:rPr lang="pt-PT" sz="2600" b="1" baseline="0" dirty="0" smtClean="0">
                <a:solidFill>
                  <a:schemeClr val="bg1"/>
                </a:solidFill>
                <a:latin typeface="+mn-lt"/>
              </a:rPr>
              <a:t> MUÇULMANA NA PENÍNSULA IBÉRICA</a:t>
            </a:r>
            <a:endParaRPr lang="pt-PT" sz="2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>
            <a:off x="137505" y="696035"/>
            <a:ext cx="8835898" cy="553663"/>
          </a:xfrm>
          <a:prstGeom prst="roundRect">
            <a:avLst>
              <a:gd name="adj" fmla="val 2159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96" y="689210"/>
            <a:ext cx="8726717" cy="54001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10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504365"/>
            <a:ext cx="9144000" cy="18492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66219"/>
            <a:ext cx="7886700" cy="132556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0227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01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4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549" y="2204863"/>
            <a:ext cx="3154956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7909" y="2204864"/>
            <a:ext cx="440055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t-PT" sz="2400" dirty="0"/>
              <a:t>MARCAS DA PRESENÇA MUÇULMANA NA PENÍNSULA IBÉRICA</a:t>
            </a:r>
          </a:p>
        </p:txBody>
      </p:sp>
      <p:sp>
        <p:nvSpPr>
          <p:cNvPr id="10" name="CaixaDeTexto 6"/>
          <p:cNvSpPr txBox="1">
            <a:spLocks noChangeArrowheads="1"/>
          </p:cNvSpPr>
          <p:nvPr/>
        </p:nvSpPr>
        <p:spPr bwMode="auto">
          <a:xfrm>
            <a:off x="5690495" y="5517232"/>
            <a:ext cx="2804446" cy="3385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600" dirty="0">
                <a:latin typeface="+mn-lt"/>
              </a:rPr>
              <a:t>Castelo de </a:t>
            </a:r>
            <a:r>
              <a:rPr lang="pt-PT" altLang="pt-PT" sz="1600" dirty="0" smtClean="0">
                <a:latin typeface="+mn-lt"/>
              </a:rPr>
              <a:t>Silves, </a:t>
            </a:r>
            <a:r>
              <a:rPr lang="pt-PT" altLang="pt-PT" sz="1600" dirty="0">
                <a:latin typeface="+mn-lt"/>
              </a:rPr>
              <a:t>Portugal.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15816" y="1248628"/>
            <a:ext cx="3312368" cy="596195"/>
            <a:chOff x="2915816" y="1248628"/>
            <a:chExt cx="3312368" cy="596195"/>
          </a:xfrm>
        </p:grpSpPr>
        <p:sp>
          <p:nvSpPr>
            <p:cNvPr id="8" name="Round Same Side Corner Rectangle 7"/>
            <p:cNvSpPr/>
            <p:nvPr/>
          </p:nvSpPr>
          <p:spPr>
            <a:xfrm>
              <a:off x="2915816" y="1248628"/>
              <a:ext cx="3312368" cy="596195"/>
            </a:xfrm>
            <a:prstGeom prst="round2SameRect">
              <a:avLst>
                <a:gd name="adj1" fmla="val 0"/>
                <a:gd name="adj2" fmla="val 19267"/>
              </a:avLst>
            </a:prstGeom>
            <a:solidFill>
              <a:srgbClr val="A50021"/>
            </a:solidFill>
            <a:ln w="19050"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15816" y="1268760"/>
              <a:ext cx="3312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800" b="1" dirty="0" smtClean="0">
                  <a:solidFill>
                    <a:schemeClr val="bg1"/>
                  </a:solidFill>
                  <a:latin typeface="+mn-lt"/>
                </a:rPr>
                <a:t>NA ARQUITETURA…</a:t>
              </a:r>
              <a:endParaRPr lang="pt-PT" sz="28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t-PT" sz="2400" dirty="0" smtClean="0"/>
              <a:t>MARCAS DA PRESENÇA MUÇULMANA NA PENÍNSULA IBÉRICA</a:t>
            </a:r>
            <a:endParaRPr lang="pt-PT" sz="2400" dirty="0"/>
          </a:p>
        </p:txBody>
      </p:sp>
      <p:pic>
        <p:nvPicPr>
          <p:cNvPr id="1126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20957" y="2597298"/>
            <a:ext cx="4379901" cy="291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458" y="2597297"/>
            <a:ext cx="4379904" cy="291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6"/>
          <p:cNvSpPr txBox="1">
            <a:spLocks noChangeArrowheads="1"/>
          </p:cNvSpPr>
          <p:nvPr/>
        </p:nvSpPr>
        <p:spPr bwMode="auto">
          <a:xfrm>
            <a:off x="5701074" y="5085184"/>
            <a:ext cx="3299784" cy="3385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600" dirty="0" smtClean="0">
                <a:latin typeface="+mn-lt"/>
              </a:rPr>
              <a:t>Castelo dos Mouros, Sintra, </a:t>
            </a:r>
            <a:r>
              <a:rPr lang="pt-PT" altLang="pt-PT" sz="1600" dirty="0">
                <a:latin typeface="+mn-lt"/>
              </a:rPr>
              <a:t>Portugal.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15816" y="1248628"/>
            <a:ext cx="3312368" cy="596195"/>
            <a:chOff x="2915816" y="1248628"/>
            <a:chExt cx="3312368" cy="596195"/>
          </a:xfrm>
        </p:grpSpPr>
        <p:sp>
          <p:nvSpPr>
            <p:cNvPr id="8" name="Round Same Side Corner Rectangle 7"/>
            <p:cNvSpPr/>
            <p:nvPr/>
          </p:nvSpPr>
          <p:spPr>
            <a:xfrm>
              <a:off x="2915816" y="1248628"/>
              <a:ext cx="3312368" cy="596195"/>
            </a:xfrm>
            <a:prstGeom prst="round2SameRect">
              <a:avLst>
                <a:gd name="adj1" fmla="val 0"/>
                <a:gd name="adj2" fmla="val 19267"/>
              </a:avLst>
            </a:prstGeom>
            <a:solidFill>
              <a:srgbClr val="A50021"/>
            </a:solidFill>
            <a:ln w="19050"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15816" y="1268760"/>
              <a:ext cx="3312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800" b="1" dirty="0" smtClean="0">
                  <a:solidFill>
                    <a:schemeClr val="bg1"/>
                  </a:solidFill>
                  <a:latin typeface="+mn-lt"/>
                </a:rPr>
                <a:t>NA ARQUITETURA…</a:t>
              </a:r>
              <a:endParaRPr lang="pt-PT" sz="28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3528" y="1964298"/>
            <a:ext cx="2520280" cy="188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9" y="3903310"/>
            <a:ext cx="2520280" cy="211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15816" y="1963638"/>
            <a:ext cx="6096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t-PT" sz="2400" dirty="0" smtClean="0"/>
              <a:t>MARCAS DA PRESENÇA MUÇULMANA NA PENÍNSULA IBÉRICA</a:t>
            </a:r>
            <a:endParaRPr lang="pt-PT" sz="2400" dirty="0"/>
          </a:p>
        </p:txBody>
      </p:sp>
      <p:sp>
        <p:nvSpPr>
          <p:cNvPr id="10" name="CaixaDeTexto 6"/>
          <p:cNvSpPr txBox="1">
            <a:spLocks noChangeArrowheads="1"/>
          </p:cNvSpPr>
          <p:nvPr/>
        </p:nvSpPr>
        <p:spPr bwMode="auto">
          <a:xfrm>
            <a:off x="6144080" y="5589240"/>
            <a:ext cx="2867736" cy="3385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600" dirty="0" smtClean="0">
                <a:latin typeface="+mn-lt"/>
              </a:rPr>
              <a:t>Palácio de Alhambra, Espanha.</a:t>
            </a:r>
            <a:endParaRPr lang="pt-PT" altLang="pt-PT" sz="1600" dirty="0">
              <a:latin typeface="+mn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915816" y="1248628"/>
            <a:ext cx="3312368" cy="596195"/>
            <a:chOff x="2915816" y="1248628"/>
            <a:chExt cx="3312368" cy="596195"/>
          </a:xfrm>
        </p:grpSpPr>
        <p:sp>
          <p:nvSpPr>
            <p:cNvPr id="14" name="Round Same Side Corner Rectangle 13"/>
            <p:cNvSpPr/>
            <p:nvPr/>
          </p:nvSpPr>
          <p:spPr>
            <a:xfrm>
              <a:off x="2915816" y="1248628"/>
              <a:ext cx="3312368" cy="596195"/>
            </a:xfrm>
            <a:prstGeom prst="round2SameRect">
              <a:avLst>
                <a:gd name="adj1" fmla="val 0"/>
                <a:gd name="adj2" fmla="val 19267"/>
              </a:avLst>
            </a:prstGeom>
            <a:solidFill>
              <a:srgbClr val="A50021"/>
            </a:solidFill>
            <a:ln w="19050"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15816" y="1268760"/>
              <a:ext cx="3312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800" b="1" dirty="0" smtClean="0">
                  <a:solidFill>
                    <a:schemeClr val="bg1"/>
                  </a:solidFill>
                  <a:latin typeface="+mn-lt"/>
                </a:rPr>
                <a:t>NA ARQUITETURA…</a:t>
              </a:r>
              <a:endParaRPr lang="pt-PT" sz="28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795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915816" y="1248628"/>
            <a:ext cx="3312368" cy="596195"/>
            <a:chOff x="2915816" y="1248628"/>
            <a:chExt cx="3312368" cy="596195"/>
          </a:xfrm>
        </p:grpSpPr>
        <p:sp>
          <p:nvSpPr>
            <p:cNvPr id="8" name="Round Same Side Corner Rectangle 7"/>
            <p:cNvSpPr/>
            <p:nvPr/>
          </p:nvSpPr>
          <p:spPr>
            <a:xfrm>
              <a:off x="2915816" y="1248628"/>
              <a:ext cx="3312368" cy="596195"/>
            </a:xfrm>
            <a:prstGeom prst="round2SameRect">
              <a:avLst>
                <a:gd name="adj1" fmla="val 0"/>
                <a:gd name="adj2" fmla="val 19267"/>
              </a:avLst>
            </a:prstGeom>
            <a:solidFill>
              <a:srgbClr val="A50021"/>
            </a:solidFill>
            <a:ln w="19050"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15816" y="1268760"/>
              <a:ext cx="3312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800" b="1" dirty="0" smtClean="0">
                  <a:solidFill>
                    <a:schemeClr val="bg1"/>
                  </a:solidFill>
                  <a:latin typeface="+mn-lt"/>
                </a:rPr>
                <a:t>NA ARQUITETURA…</a:t>
              </a:r>
              <a:endParaRPr lang="pt-PT" sz="28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13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851" y="2419770"/>
            <a:ext cx="4328724" cy="32414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t-PT" sz="2400" dirty="0" smtClean="0"/>
              <a:t>MARCAS DA PRESENÇA MUÇULMANA NA PENÍNSULA IBÉRICA</a:t>
            </a:r>
            <a:endParaRPr lang="pt-PT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43" y="2419770"/>
            <a:ext cx="4608511" cy="3241478"/>
          </a:xfrm>
          <a:prstGeom prst="rect">
            <a:avLst/>
          </a:prstGeom>
        </p:spPr>
      </p:pic>
      <p:sp>
        <p:nvSpPr>
          <p:cNvPr id="10" name="CaixaDeTexto 6"/>
          <p:cNvSpPr txBox="1">
            <a:spLocks noChangeArrowheads="1"/>
          </p:cNvSpPr>
          <p:nvPr/>
        </p:nvSpPr>
        <p:spPr bwMode="auto">
          <a:xfrm>
            <a:off x="5100453" y="5228082"/>
            <a:ext cx="3962122" cy="3385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600" dirty="0" smtClean="0">
                <a:latin typeface="+mn-lt"/>
              </a:rPr>
              <a:t>Igreja de Mértola, Portugal (antiga mesquita).</a:t>
            </a:r>
            <a:endParaRPr lang="pt-PT" altLang="pt-PT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1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123728" y="1248628"/>
            <a:ext cx="4896544" cy="596195"/>
            <a:chOff x="2123728" y="1248628"/>
            <a:chExt cx="4896544" cy="596195"/>
          </a:xfrm>
        </p:grpSpPr>
        <p:sp>
          <p:nvSpPr>
            <p:cNvPr id="12" name="Round Same Side Corner Rectangle 11"/>
            <p:cNvSpPr/>
            <p:nvPr/>
          </p:nvSpPr>
          <p:spPr>
            <a:xfrm>
              <a:off x="2123728" y="1248628"/>
              <a:ext cx="4896544" cy="596195"/>
            </a:xfrm>
            <a:prstGeom prst="round2SameRect">
              <a:avLst>
                <a:gd name="adj1" fmla="val 0"/>
                <a:gd name="adj2" fmla="val 19267"/>
              </a:avLst>
            </a:prstGeom>
            <a:solidFill>
              <a:srgbClr val="A50021"/>
            </a:solidFill>
            <a:ln w="19050"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23728" y="1268760"/>
              <a:ext cx="48965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800" b="1" dirty="0" smtClean="0">
                  <a:solidFill>
                    <a:schemeClr val="bg1"/>
                  </a:solidFill>
                  <a:latin typeface="+mn-lt"/>
                </a:rPr>
                <a:t>NAS TÉCNICAS DECORATIVAS…</a:t>
              </a:r>
              <a:endParaRPr lang="pt-PT" sz="28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11" name="Imagem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13109" y="2060848"/>
            <a:ext cx="5849280" cy="390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t-PT" sz="2400" dirty="0" smtClean="0"/>
              <a:t>MARCAS DA PRESENÇA MUÇULMANA NA PENÍNSULA IBÉRICA</a:t>
            </a:r>
            <a:endParaRPr lang="pt-PT" sz="2400" dirty="0"/>
          </a:p>
        </p:txBody>
      </p:sp>
      <p:sp>
        <p:nvSpPr>
          <p:cNvPr id="10" name="CaixaDeTexto 6"/>
          <p:cNvSpPr txBox="1">
            <a:spLocks noChangeArrowheads="1"/>
          </p:cNvSpPr>
          <p:nvPr/>
        </p:nvSpPr>
        <p:spPr bwMode="auto">
          <a:xfrm>
            <a:off x="6156176" y="5517232"/>
            <a:ext cx="2606213" cy="3385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600" dirty="0" smtClean="0">
                <a:latin typeface="+mn-lt"/>
              </a:rPr>
              <a:t>Azulejos hispano-mouriscos.</a:t>
            </a:r>
            <a:endParaRPr lang="pt-PT" altLang="pt-PT" sz="1600" dirty="0">
              <a:latin typeface="+mn-lt"/>
            </a:endParaRPr>
          </a:p>
        </p:txBody>
      </p:sp>
      <p:pic>
        <p:nvPicPr>
          <p:cNvPr id="8" name="Picture 2" descr="C:\Documents and Settings\Proprietário\Os meus documentos\As minhas imagens\árabes na península\azulejo hispano-mourisco, alicata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99592" y="3981309"/>
            <a:ext cx="19050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11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t-PT" sz="2400" dirty="0" smtClean="0"/>
              <a:t>MARCAS DA PRESENÇA MUÇULMANA NA PENÍNSULA IBÉRICA</a:t>
            </a:r>
            <a:endParaRPr lang="pt-PT" sz="2400" dirty="0"/>
          </a:p>
        </p:txBody>
      </p:sp>
      <p:sp>
        <p:nvSpPr>
          <p:cNvPr id="10" name="CaixaDeTexto 6"/>
          <p:cNvSpPr txBox="1">
            <a:spLocks noChangeArrowheads="1"/>
          </p:cNvSpPr>
          <p:nvPr/>
        </p:nvSpPr>
        <p:spPr bwMode="auto">
          <a:xfrm>
            <a:off x="4644008" y="5351445"/>
            <a:ext cx="3817277" cy="36933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1800" dirty="0" smtClean="0">
                <a:solidFill>
                  <a:prstClr val="black"/>
                </a:solidFill>
                <a:latin typeface="Calibri" panose="020F0502020204030204"/>
              </a:rPr>
              <a:t>Números de origem árabe.</a:t>
            </a:r>
            <a:endParaRPr lang="pt-PT" altLang="pt-PT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2" descr="C:\Users\Marilia\Desktop\numeros-arab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2714" y="2708920"/>
            <a:ext cx="7778571" cy="263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915816" y="1248628"/>
            <a:ext cx="3312368" cy="596195"/>
            <a:chOff x="2915816" y="1248628"/>
            <a:chExt cx="3312368" cy="596195"/>
          </a:xfrm>
        </p:grpSpPr>
        <p:sp>
          <p:nvSpPr>
            <p:cNvPr id="7" name="Round Same Side Corner Rectangle 6"/>
            <p:cNvSpPr/>
            <p:nvPr/>
          </p:nvSpPr>
          <p:spPr>
            <a:xfrm>
              <a:off x="2915816" y="1248628"/>
              <a:ext cx="3312368" cy="596195"/>
            </a:xfrm>
            <a:prstGeom prst="round2SameRect">
              <a:avLst>
                <a:gd name="adj1" fmla="val 0"/>
                <a:gd name="adj2" fmla="val 19267"/>
              </a:avLst>
            </a:prstGeom>
            <a:solidFill>
              <a:srgbClr val="A50021"/>
            </a:solidFill>
            <a:ln w="19050"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15816" y="1268760"/>
              <a:ext cx="3312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800" b="1" dirty="0" smtClean="0">
                  <a:solidFill>
                    <a:schemeClr val="bg1"/>
                  </a:solidFill>
                  <a:latin typeface="+mn-lt"/>
                </a:rPr>
                <a:t>NA MATEMÁTICA…</a:t>
              </a:r>
              <a:endParaRPr lang="pt-PT" sz="28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423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t-PT" sz="2400" dirty="0" smtClean="0"/>
              <a:t>MARCAS DA PRESENÇA MUÇULMANA NA PENÍNSULA IBÉRICA</a:t>
            </a:r>
            <a:endParaRPr lang="pt-PT" sz="2400" dirty="0"/>
          </a:p>
        </p:txBody>
      </p:sp>
      <p:sp>
        <p:nvSpPr>
          <p:cNvPr id="10" name="CaixaDeTexto 6"/>
          <p:cNvSpPr txBox="1">
            <a:spLocks noChangeArrowheads="1"/>
          </p:cNvSpPr>
          <p:nvPr/>
        </p:nvSpPr>
        <p:spPr bwMode="auto">
          <a:xfrm>
            <a:off x="3347864" y="5589240"/>
            <a:ext cx="5688631" cy="3385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None/>
              <a:defRPr/>
            </a:pPr>
            <a:r>
              <a:rPr lang="pt-PT" sz="1600" dirty="0" err="1">
                <a:latin typeface="+mn-lt"/>
                <a:cs typeface="Times New Roman" panose="02020603050405020304" pitchFamily="18" charset="0"/>
              </a:rPr>
              <a:t>Ibn</a:t>
            </a:r>
            <a:r>
              <a:rPr lang="pt-PT" sz="1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pt-PT" sz="1600" dirty="0" err="1">
                <a:latin typeface="+mn-lt"/>
                <a:cs typeface="Times New Roman" panose="02020603050405020304" pitchFamily="18" charset="0"/>
              </a:rPr>
              <a:t>Habib</a:t>
            </a:r>
            <a:r>
              <a:rPr lang="pt-PT" sz="1600" dirty="0">
                <a:latin typeface="+mn-lt"/>
                <a:cs typeface="Times New Roman" panose="02020603050405020304" pitchFamily="18" charset="0"/>
              </a:rPr>
              <a:t>, poeta muçulmano que viveu em Silves, </a:t>
            </a:r>
            <a:r>
              <a:rPr lang="pt-PT" sz="1600" dirty="0" smtClean="0">
                <a:latin typeface="+mn-lt"/>
                <a:cs typeface="Times New Roman" panose="02020603050405020304" pitchFamily="18" charset="0"/>
              </a:rPr>
              <a:t>no </a:t>
            </a:r>
            <a:r>
              <a:rPr lang="pt-PT" sz="1600" dirty="0">
                <a:latin typeface="+mn-lt"/>
                <a:cs typeface="Times New Roman" panose="02020603050405020304" pitchFamily="18" charset="0"/>
              </a:rPr>
              <a:t>século XI.</a:t>
            </a:r>
            <a:endParaRPr lang="pt-PT" sz="160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1680" y="2132856"/>
            <a:ext cx="569719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PT" sz="2100" b="1" i="1" dirty="0" smtClean="0">
                <a:latin typeface="+mn-lt"/>
                <a:cs typeface="Times New Roman" panose="02020603050405020304" pitchFamily="18" charset="0"/>
              </a:rPr>
              <a:t>Ó </a:t>
            </a:r>
            <a:r>
              <a:rPr lang="pt-PT" sz="2100" b="1" i="1" dirty="0">
                <a:latin typeface="+mn-lt"/>
                <a:cs typeface="Times New Roman" panose="02020603050405020304" pitchFamily="18" charset="0"/>
              </a:rPr>
              <a:t>dona dos </a:t>
            </a:r>
            <a:r>
              <a:rPr lang="pt-PT" sz="2100" b="1" i="1" dirty="0" smtClean="0">
                <a:latin typeface="+mn-lt"/>
                <a:cs typeface="Times New Roman" panose="02020603050405020304" pitchFamily="18" charset="0"/>
              </a:rPr>
              <a:t>corações,</a:t>
            </a:r>
            <a:br>
              <a:rPr lang="pt-PT" sz="2100" b="1" i="1" dirty="0" smtClean="0">
                <a:latin typeface="+mn-lt"/>
                <a:cs typeface="Times New Roman" panose="02020603050405020304" pitchFamily="18" charset="0"/>
              </a:rPr>
            </a:br>
            <a:r>
              <a:rPr lang="pt-PT" sz="2100" b="1" i="1" dirty="0" smtClean="0">
                <a:latin typeface="+mn-lt"/>
                <a:cs typeface="Times New Roman" panose="02020603050405020304" pitchFamily="18" charset="0"/>
              </a:rPr>
              <a:t>em </a:t>
            </a:r>
            <a:r>
              <a:rPr lang="pt-PT" sz="2100" b="1" i="1" dirty="0">
                <a:latin typeface="+mn-lt"/>
                <a:cs typeface="Times New Roman" panose="02020603050405020304" pitchFamily="18" charset="0"/>
              </a:rPr>
              <a:t>ti talvez</a:t>
            </a:r>
            <a:br>
              <a:rPr lang="pt-PT" sz="2100" b="1" i="1" dirty="0">
                <a:latin typeface="+mn-lt"/>
                <a:cs typeface="Times New Roman" panose="02020603050405020304" pitchFamily="18" charset="0"/>
              </a:rPr>
            </a:br>
            <a:r>
              <a:rPr lang="pt-PT" sz="2100" b="1" i="1" dirty="0">
                <a:latin typeface="+mn-lt"/>
                <a:cs typeface="Times New Roman" panose="02020603050405020304" pitchFamily="18" charset="0"/>
              </a:rPr>
              <a:t>esteja a causa do tormento do cantor.</a:t>
            </a:r>
            <a:br>
              <a:rPr lang="pt-PT" sz="2100" b="1" i="1" dirty="0">
                <a:latin typeface="+mn-lt"/>
                <a:cs typeface="Times New Roman" panose="02020603050405020304" pitchFamily="18" charset="0"/>
              </a:rPr>
            </a:br>
            <a:r>
              <a:rPr lang="pt-PT" sz="2100" b="1" i="1" dirty="0">
                <a:latin typeface="+mn-lt"/>
                <a:cs typeface="Times New Roman" panose="02020603050405020304" pitchFamily="18" charset="0"/>
              </a:rPr>
              <a:t>Ainda uma vez</a:t>
            </a:r>
            <a:br>
              <a:rPr lang="pt-PT" sz="2100" b="1" i="1" dirty="0">
                <a:latin typeface="+mn-lt"/>
                <a:cs typeface="Times New Roman" panose="02020603050405020304" pitchFamily="18" charset="0"/>
              </a:rPr>
            </a:br>
            <a:r>
              <a:rPr lang="pt-PT" sz="2100" b="1" i="1" dirty="0">
                <a:latin typeface="+mn-lt"/>
                <a:cs typeface="Times New Roman" panose="02020603050405020304" pitchFamily="18" charset="0"/>
              </a:rPr>
              <a:t>diz adeus a quem te quer,</a:t>
            </a:r>
            <a:br>
              <a:rPr lang="pt-PT" sz="2100" b="1" i="1" dirty="0">
                <a:latin typeface="+mn-lt"/>
                <a:cs typeface="Times New Roman" panose="02020603050405020304" pitchFamily="18" charset="0"/>
              </a:rPr>
            </a:br>
            <a:r>
              <a:rPr lang="pt-PT" sz="2100" b="1" i="1" dirty="0">
                <a:latin typeface="+mn-lt"/>
                <a:cs typeface="Times New Roman" panose="02020603050405020304" pitchFamily="18" charset="0"/>
              </a:rPr>
              <a:t>e que, sem ti,</a:t>
            </a:r>
            <a:br>
              <a:rPr lang="pt-PT" sz="2100" b="1" i="1" dirty="0">
                <a:latin typeface="+mn-lt"/>
                <a:cs typeface="Times New Roman" panose="02020603050405020304" pitchFamily="18" charset="0"/>
              </a:rPr>
            </a:br>
            <a:r>
              <a:rPr lang="pt-PT" sz="2100" b="1" i="1" dirty="0">
                <a:latin typeface="+mn-lt"/>
                <a:cs typeface="Times New Roman" panose="02020603050405020304" pitchFamily="18" charset="0"/>
              </a:rPr>
              <a:t>por nada sente amor.</a:t>
            </a:r>
            <a:br>
              <a:rPr lang="pt-PT" sz="2100" b="1" i="1" dirty="0">
                <a:latin typeface="+mn-lt"/>
                <a:cs typeface="Times New Roman" panose="02020603050405020304" pitchFamily="18" charset="0"/>
              </a:rPr>
            </a:br>
            <a:r>
              <a:rPr lang="pt-PT" sz="2100" b="1" i="1" dirty="0">
                <a:latin typeface="+mn-lt"/>
                <a:cs typeface="Times New Roman" panose="02020603050405020304" pitchFamily="18" charset="0"/>
              </a:rPr>
              <a:t>É que, se por acaso,</a:t>
            </a:r>
            <a:br>
              <a:rPr lang="pt-PT" sz="2100" b="1" i="1" dirty="0">
                <a:latin typeface="+mn-lt"/>
                <a:cs typeface="Times New Roman" panose="02020603050405020304" pitchFamily="18" charset="0"/>
              </a:rPr>
            </a:br>
            <a:r>
              <a:rPr lang="pt-PT" sz="2100" b="1" i="1" dirty="0">
                <a:latin typeface="+mn-lt"/>
                <a:cs typeface="Times New Roman" panose="02020603050405020304" pitchFamily="18" charset="0"/>
              </a:rPr>
              <a:t>longe surges na lembrança</a:t>
            </a:r>
            <a:br>
              <a:rPr lang="pt-PT" sz="2100" b="1" i="1" dirty="0">
                <a:latin typeface="+mn-lt"/>
                <a:cs typeface="Times New Roman" panose="02020603050405020304" pitchFamily="18" charset="0"/>
              </a:rPr>
            </a:br>
            <a:r>
              <a:rPr lang="pt-PT" sz="2100" b="1" i="1" dirty="0">
                <a:latin typeface="+mn-lt"/>
                <a:cs typeface="Times New Roman" panose="02020603050405020304" pitchFamily="18" charset="0"/>
              </a:rPr>
              <a:t>Por ti choro pranto de criança</a:t>
            </a:r>
            <a:r>
              <a:rPr lang="pt-PT" sz="2100" b="1" i="1" dirty="0" smtClean="0">
                <a:latin typeface="+mn-lt"/>
                <a:cs typeface="Times New Roman" panose="02020603050405020304" pitchFamily="18" charset="0"/>
              </a:rPr>
              <a:t>.</a:t>
            </a:r>
            <a:endParaRPr lang="pt-PT" sz="2100" i="1" dirty="0"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15816" y="1248628"/>
            <a:ext cx="3312368" cy="596195"/>
            <a:chOff x="2915816" y="1248628"/>
            <a:chExt cx="3312368" cy="596195"/>
          </a:xfrm>
        </p:grpSpPr>
        <p:sp>
          <p:nvSpPr>
            <p:cNvPr id="7" name="Round Same Side Corner Rectangle 6"/>
            <p:cNvSpPr/>
            <p:nvPr/>
          </p:nvSpPr>
          <p:spPr>
            <a:xfrm>
              <a:off x="2915816" y="1248628"/>
              <a:ext cx="3312368" cy="596195"/>
            </a:xfrm>
            <a:prstGeom prst="round2SameRect">
              <a:avLst>
                <a:gd name="adj1" fmla="val 0"/>
                <a:gd name="adj2" fmla="val 19267"/>
              </a:avLst>
            </a:prstGeom>
            <a:solidFill>
              <a:srgbClr val="A50021"/>
            </a:solidFill>
            <a:ln w="19050"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15816" y="1268760"/>
              <a:ext cx="3312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800" b="1" dirty="0" smtClean="0">
                  <a:solidFill>
                    <a:schemeClr val="bg1"/>
                  </a:solidFill>
                  <a:latin typeface="+mn-lt"/>
                </a:rPr>
                <a:t>NA POESIA…</a:t>
              </a:r>
              <a:endParaRPr lang="pt-PT" sz="28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03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t-PT" sz="2400" dirty="0" smtClean="0"/>
              <a:t>MARCAS DA PRESENÇA MUÇULMANA NA PENÍNSULA IBÉRICA</a:t>
            </a:r>
            <a:endParaRPr lang="pt-PT" sz="24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2924944"/>
            <a:ext cx="8229600" cy="153384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t-PT" altLang="pt-PT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Joia, bandeja, carpete, xarope, jarra, tarefa, alvoroço, carpete, álcool, algodão, guitarra, javali, marfim, alambique, elixir, xerife, oxalá, sorvete, bairro, macaco, gargalhada, piscina, olá, aldeia, tambor…</a:t>
            </a:r>
            <a:endParaRPr lang="pt-PT" altLang="pt-PT" sz="2400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2555776" y="1248628"/>
            <a:ext cx="4032448" cy="596195"/>
            <a:chOff x="2555776" y="1248628"/>
            <a:chExt cx="4032448" cy="596195"/>
          </a:xfrm>
        </p:grpSpPr>
        <p:sp>
          <p:nvSpPr>
            <p:cNvPr id="7" name="Round Same Side Corner Rectangle 6"/>
            <p:cNvSpPr/>
            <p:nvPr/>
          </p:nvSpPr>
          <p:spPr>
            <a:xfrm>
              <a:off x="2555776" y="1248628"/>
              <a:ext cx="4032448" cy="596195"/>
            </a:xfrm>
            <a:prstGeom prst="round2SameRect">
              <a:avLst>
                <a:gd name="adj1" fmla="val 0"/>
                <a:gd name="adj2" fmla="val 19267"/>
              </a:avLst>
            </a:prstGeom>
            <a:solidFill>
              <a:srgbClr val="A50021"/>
            </a:solidFill>
            <a:ln w="19050"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27784" y="1268760"/>
              <a:ext cx="38884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800" b="1" dirty="0" smtClean="0">
                  <a:solidFill>
                    <a:schemeClr val="bg1"/>
                  </a:solidFill>
                  <a:latin typeface="+mn-lt"/>
                </a:rPr>
                <a:t>AO NÍVEL LINGUÍSTICO…</a:t>
              </a:r>
              <a:endParaRPr lang="pt-PT" sz="28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575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://t1.gstatic.com/images?q=tbn:ANd9GcTMim30PiJd7ION_oJaXKytVOh_idSyWbJ0H898lGgxisRqx5Iu0A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5976" y="2852936"/>
            <a:ext cx="2681448" cy="169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14421"/>
            <a:ext cx="2209428" cy="22094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2790969"/>
            <a:ext cx="1800939" cy="180093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t-PT" sz="2400" dirty="0" smtClean="0"/>
              <a:t>MARCAS DA PRESENÇA MUÇULMANA NA PENÍNSULA IBÉRICA</a:t>
            </a:r>
            <a:endParaRPr lang="pt-PT" sz="2400" dirty="0"/>
          </a:p>
        </p:txBody>
      </p:sp>
      <p:pic>
        <p:nvPicPr>
          <p:cNvPr id="11" name="Picture 4" descr="http://t1.gstatic.com/images?q=tbn:ANd9GcTfWC5UxLTJYfY0MvbuWbOjT3ggdveGZFDcBLDIzui1ImAd2w_-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92280" y="2848833"/>
            <a:ext cx="1779535" cy="178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4104" y="1916832"/>
            <a:ext cx="8556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pt-PT" altLang="pt-PT" sz="2400" dirty="0" smtClean="0">
                <a:latin typeface="+mn-lt"/>
              </a:rPr>
              <a:t>É provável que diariamente consumas produtos agrícolas que foram trazidos pelos Muçulmanos para a Península Ibérica.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27400" y="4565378"/>
            <a:ext cx="1820270" cy="20326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628446"/>
            <a:ext cx="2599770" cy="190649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915816" y="1248628"/>
            <a:ext cx="3312368" cy="596195"/>
            <a:chOff x="2915816" y="1248628"/>
            <a:chExt cx="3312368" cy="596195"/>
          </a:xfrm>
        </p:grpSpPr>
        <p:sp>
          <p:nvSpPr>
            <p:cNvPr id="17" name="Round Same Side Corner Rectangle 16"/>
            <p:cNvSpPr/>
            <p:nvPr/>
          </p:nvSpPr>
          <p:spPr>
            <a:xfrm>
              <a:off x="2915816" y="1248628"/>
              <a:ext cx="3312368" cy="596195"/>
            </a:xfrm>
            <a:prstGeom prst="round2SameRect">
              <a:avLst>
                <a:gd name="adj1" fmla="val 0"/>
                <a:gd name="adj2" fmla="val 19267"/>
              </a:avLst>
            </a:prstGeom>
            <a:solidFill>
              <a:srgbClr val="A50021"/>
            </a:solidFill>
            <a:ln w="19050"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15816" y="1268760"/>
              <a:ext cx="3312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800" b="1" dirty="0" smtClean="0">
                  <a:solidFill>
                    <a:schemeClr val="bg1"/>
                  </a:solidFill>
                  <a:latin typeface="+mn-lt"/>
                </a:rPr>
                <a:t>NA AGRICULTURA…</a:t>
              </a:r>
              <a:endParaRPr lang="pt-PT" sz="28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67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t-PT" sz="2400" dirty="0" smtClean="0"/>
              <a:t>MARCAS DA PRESENÇA MUÇULMANA NA PENÍNSULA IBÉRICA</a:t>
            </a:r>
            <a:endParaRPr lang="pt-PT" sz="2400" dirty="0"/>
          </a:p>
        </p:txBody>
      </p:sp>
      <p:sp>
        <p:nvSpPr>
          <p:cNvPr id="3" name="Rectangle 2"/>
          <p:cNvSpPr/>
          <p:nvPr/>
        </p:nvSpPr>
        <p:spPr>
          <a:xfrm>
            <a:off x="264104" y="2060848"/>
            <a:ext cx="8556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 smtClean="0">
                <a:latin typeface="+mn-lt"/>
              </a:rPr>
              <a:t>Nome </a:t>
            </a:r>
            <a:r>
              <a:rPr lang="pt-PT" sz="2400" dirty="0">
                <a:latin typeface="+mn-lt"/>
              </a:rPr>
              <a:t>de </a:t>
            </a:r>
            <a:r>
              <a:rPr lang="pt-PT" sz="2400" dirty="0" smtClean="0">
                <a:latin typeface="+mn-lt"/>
              </a:rPr>
              <a:t>regiões </a:t>
            </a:r>
            <a:r>
              <a:rPr lang="pt-PT" sz="2400" dirty="0">
                <a:latin typeface="+mn-lt"/>
              </a:rPr>
              <a:t>e de </a:t>
            </a:r>
            <a:r>
              <a:rPr lang="pt-PT" sz="2400" dirty="0" smtClean="0">
                <a:latin typeface="+mn-lt"/>
              </a:rPr>
              <a:t>cidades:</a:t>
            </a:r>
            <a:br>
              <a:rPr lang="pt-PT" sz="2400" dirty="0" smtClean="0">
                <a:latin typeface="+mn-lt"/>
              </a:rPr>
            </a:br>
            <a:r>
              <a:rPr lang="pt-PT" sz="2400" dirty="0" smtClean="0">
                <a:latin typeface="+mn-lt"/>
              </a:rPr>
              <a:t>Algarve</a:t>
            </a:r>
            <a:r>
              <a:rPr lang="pt-PT" sz="2400" dirty="0">
                <a:latin typeface="+mn-lt"/>
              </a:rPr>
              <a:t>, Alentejo, Almada, Albufeira </a:t>
            </a:r>
            <a:r>
              <a:rPr lang="pt-PT" sz="2400" dirty="0" smtClean="0">
                <a:latin typeface="+mn-lt"/>
              </a:rPr>
              <a:t>…</a:t>
            </a:r>
            <a:endParaRPr lang="pt-PT" sz="2400" dirty="0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15816" y="1248628"/>
            <a:ext cx="3312368" cy="596195"/>
            <a:chOff x="2915816" y="1248628"/>
            <a:chExt cx="3312368" cy="596195"/>
          </a:xfrm>
        </p:grpSpPr>
        <p:sp>
          <p:nvSpPr>
            <p:cNvPr id="6" name="Round Same Side Corner Rectangle 5"/>
            <p:cNvSpPr/>
            <p:nvPr/>
          </p:nvSpPr>
          <p:spPr>
            <a:xfrm>
              <a:off x="2915816" y="1248628"/>
              <a:ext cx="3312368" cy="596195"/>
            </a:xfrm>
            <a:prstGeom prst="round2SameRect">
              <a:avLst>
                <a:gd name="adj1" fmla="val 0"/>
                <a:gd name="adj2" fmla="val 19267"/>
              </a:avLst>
            </a:prstGeom>
            <a:solidFill>
              <a:srgbClr val="A50021"/>
            </a:solidFill>
            <a:ln w="19050"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15816" y="1268760"/>
              <a:ext cx="3312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800" b="1" dirty="0" smtClean="0">
                  <a:solidFill>
                    <a:schemeClr val="bg1"/>
                  </a:solidFill>
                  <a:latin typeface="+mn-lt"/>
                </a:rPr>
                <a:t>NA TOPONÍMIA…</a:t>
              </a:r>
              <a:endParaRPr lang="pt-PT" sz="28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864" y="3156545"/>
            <a:ext cx="47244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192095" y="1426649"/>
            <a:ext cx="8726718" cy="922231"/>
          </a:xfrm>
        </p:spPr>
        <p:txBody>
          <a:bodyPr/>
          <a:lstStyle/>
          <a:p>
            <a:pPr>
              <a:defRPr/>
            </a:pPr>
            <a:r>
              <a:rPr lang="pt-PT" dirty="0"/>
              <a:t>Povo que pratica o Islamismo ou a religião muçulmana, fundada na Península Arábica, no início do século VII, por Maomé.</a:t>
            </a:r>
          </a:p>
          <a:p>
            <a:pPr>
              <a:defRPr/>
            </a:pPr>
            <a:endParaRPr lang="pt-PT" dirty="0"/>
          </a:p>
          <a:p>
            <a:pPr>
              <a:defRPr/>
            </a:pPr>
            <a:endParaRPr lang="pt-PT" dirty="0"/>
          </a:p>
          <a:p>
            <a:pPr>
              <a:defRPr/>
            </a:pPr>
            <a:endParaRPr lang="pt-PT" dirty="0"/>
          </a:p>
          <a:p>
            <a:pPr>
              <a:defRPr/>
            </a:pPr>
            <a:endParaRPr lang="pt-PT" dirty="0"/>
          </a:p>
          <a:p>
            <a:pPr>
              <a:defRPr/>
            </a:pPr>
            <a:endParaRPr lang="pt-PT" dirty="0"/>
          </a:p>
          <a:p>
            <a:pPr>
              <a:defRPr/>
            </a:pPr>
            <a:endParaRPr lang="pt-PT" dirty="0"/>
          </a:p>
          <a:p>
            <a:pPr>
              <a:defRPr/>
            </a:pPr>
            <a:endParaRPr lang="pt-PT" dirty="0"/>
          </a:p>
          <a:p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defRPr/>
            </a:pPr>
            <a:r>
              <a:rPr lang="pt-PT" dirty="0" smtClean="0"/>
              <a:t>OS MUÇULMANOS, QUEM SÃO?</a:t>
            </a:r>
            <a:endParaRPr lang="pt-PT" dirty="0" smtClean="0">
              <a:solidFill>
                <a:schemeClr val="tx1"/>
              </a:solidFill>
            </a:endParaRPr>
          </a:p>
        </p:txBody>
      </p:sp>
      <p:pic>
        <p:nvPicPr>
          <p:cNvPr id="3076" name="Picture 2" descr="http://img0.rtp.pt/icm/thumb/phpThumb.php?src=/noticias/images/a4/a468915bad9a7757f8db16751f11687f&amp;w=555&amp;sx=0&amp;sy=0&amp;sw=3504&amp;sh=2336&amp;q=75&amp;w=940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2492896"/>
            <a:ext cx="4578306" cy="267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" y="2492896"/>
            <a:ext cx="4571556" cy="267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CaixaDeTexto 4"/>
          <p:cNvSpPr txBox="1">
            <a:spLocks noChangeArrowheads="1"/>
          </p:cNvSpPr>
          <p:nvPr/>
        </p:nvSpPr>
        <p:spPr bwMode="auto">
          <a:xfrm>
            <a:off x="4763651" y="5164311"/>
            <a:ext cx="41882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1600" dirty="0">
                <a:latin typeface="+mn-lt"/>
              </a:rPr>
              <a:t>Criança muçulmana num momento de oração.</a:t>
            </a:r>
          </a:p>
        </p:txBody>
      </p:sp>
      <p:sp>
        <p:nvSpPr>
          <p:cNvPr id="3079" name="CaixaDeTexto 6"/>
          <p:cNvSpPr txBox="1">
            <a:spLocks noChangeArrowheads="1"/>
          </p:cNvSpPr>
          <p:nvPr/>
        </p:nvSpPr>
        <p:spPr bwMode="auto">
          <a:xfrm>
            <a:off x="93883" y="5164311"/>
            <a:ext cx="43341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1600" dirty="0">
                <a:latin typeface="+mn-lt"/>
              </a:rPr>
              <a:t>O profeta Maomé, representado com um véu que lhe esconde o rosto.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078" grpId="0"/>
      <p:bldP spid="30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t-PT" sz="2400" dirty="0" smtClean="0"/>
              <a:t>MARCAS DA PRESENÇA MUÇULMANA NA PENÍNSULA IBÉRICA</a:t>
            </a:r>
            <a:endParaRPr lang="pt-PT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550" y="2392401"/>
            <a:ext cx="2711450" cy="3150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92401"/>
            <a:ext cx="4499992" cy="3147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1871" y="2392401"/>
            <a:ext cx="1823139" cy="3147190"/>
          </a:xfrm>
          <a:prstGeom prst="rect">
            <a:avLst/>
          </a:prstGeom>
        </p:spPr>
      </p:pic>
      <p:sp>
        <p:nvSpPr>
          <p:cNvPr id="10" name="CaixaDeTexto 6"/>
          <p:cNvSpPr txBox="1">
            <a:spLocks noChangeArrowheads="1"/>
          </p:cNvSpPr>
          <p:nvPr/>
        </p:nvSpPr>
        <p:spPr bwMode="auto">
          <a:xfrm>
            <a:off x="5544616" y="2492896"/>
            <a:ext cx="827584" cy="3385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600" dirty="0" smtClean="0">
                <a:latin typeface="+mn-lt"/>
              </a:rPr>
              <a:t>Picota</a:t>
            </a:r>
            <a:endParaRPr lang="pt-PT" altLang="pt-PT" sz="1600" dirty="0">
              <a:latin typeface="+mn-lt"/>
            </a:endParaRPr>
          </a:p>
        </p:txBody>
      </p:sp>
      <p:sp>
        <p:nvSpPr>
          <p:cNvPr id="11" name="CaixaDeTexto 6"/>
          <p:cNvSpPr txBox="1">
            <a:spLocks noChangeArrowheads="1"/>
          </p:cNvSpPr>
          <p:nvPr/>
        </p:nvSpPr>
        <p:spPr bwMode="auto">
          <a:xfrm>
            <a:off x="8316416" y="2492896"/>
            <a:ext cx="827584" cy="3385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600" dirty="0" smtClean="0">
                <a:latin typeface="+mn-lt"/>
              </a:rPr>
              <a:t>Nora</a:t>
            </a:r>
            <a:endParaRPr lang="pt-PT" altLang="pt-PT" sz="1600" dirty="0"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5187" y="1248628"/>
            <a:ext cx="8693626" cy="596195"/>
            <a:chOff x="225187" y="1248628"/>
            <a:chExt cx="8693626" cy="596195"/>
          </a:xfrm>
        </p:grpSpPr>
        <p:sp>
          <p:nvSpPr>
            <p:cNvPr id="13" name="Round Same Side Corner Rectangle 12"/>
            <p:cNvSpPr/>
            <p:nvPr/>
          </p:nvSpPr>
          <p:spPr>
            <a:xfrm>
              <a:off x="539552" y="1248628"/>
              <a:ext cx="8064896" cy="596195"/>
            </a:xfrm>
            <a:prstGeom prst="round2SameRect">
              <a:avLst>
                <a:gd name="adj1" fmla="val 0"/>
                <a:gd name="adj2" fmla="val 19267"/>
              </a:avLst>
            </a:prstGeom>
            <a:solidFill>
              <a:srgbClr val="A50021"/>
            </a:solidFill>
            <a:ln w="19050"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5187" y="1340768"/>
              <a:ext cx="86936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b="1" dirty="0" smtClean="0">
                  <a:solidFill>
                    <a:schemeClr val="bg1"/>
                  </a:solidFill>
                  <a:latin typeface="+mn-lt"/>
                </a:rPr>
                <a:t>NAS TÉCNICAS DE IRRIGAÇÃO E DE CAPTAÇÃO DE ÁGUAS</a:t>
              </a:r>
              <a:endParaRPr lang="pt-PT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97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astrofegia.files.wordpress.com/2010/12/211316-compa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54347" y="2342829"/>
            <a:ext cx="4264571" cy="340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034" y="2342829"/>
            <a:ext cx="3208512" cy="340744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t-PT" sz="2400" dirty="0" smtClean="0"/>
              <a:t>MARCAS DA PRESENÇA MUÇULMANA NA PENÍNSULA IBÉRICA</a:t>
            </a:r>
            <a:endParaRPr lang="pt-PT" sz="2400" dirty="0"/>
          </a:p>
        </p:txBody>
      </p:sp>
      <p:sp>
        <p:nvSpPr>
          <p:cNvPr id="8" name="CaixaDeTexto 6"/>
          <p:cNvSpPr txBox="1">
            <a:spLocks noChangeArrowheads="1"/>
          </p:cNvSpPr>
          <p:nvPr/>
        </p:nvSpPr>
        <p:spPr bwMode="auto">
          <a:xfrm>
            <a:off x="978034" y="5301208"/>
            <a:ext cx="1145694" cy="3385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1600" dirty="0" smtClean="0">
                <a:latin typeface="+mn-lt"/>
              </a:rPr>
              <a:t>Astrolábio</a:t>
            </a:r>
            <a:endParaRPr lang="pt-PT" altLang="pt-PT" sz="1600" dirty="0">
              <a:latin typeface="+mn-lt"/>
            </a:endParaRPr>
          </a:p>
        </p:txBody>
      </p:sp>
      <p:sp>
        <p:nvSpPr>
          <p:cNvPr id="14" name="CaixaDeTexto 6"/>
          <p:cNvSpPr txBox="1">
            <a:spLocks noChangeArrowheads="1"/>
          </p:cNvSpPr>
          <p:nvPr/>
        </p:nvSpPr>
        <p:spPr bwMode="auto">
          <a:xfrm>
            <a:off x="4254521" y="5301208"/>
            <a:ext cx="1145694" cy="3385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1600" dirty="0" smtClean="0">
                <a:latin typeface="+mn-lt"/>
              </a:rPr>
              <a:t>Bússola</a:t>
            </a:r>
            <a:endParaRPr lang="pt-PT" altLang="pt-PT" sz="1600" dirty="0"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79712" y="1248628"/>
            <a:ext cx="5184576" cy="596195"/>
            <a:chOff x="1979712" y="1248628"/>
            <a:chExt cx="5184576" cy="596195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1979712" y="1248628"/>
              <a:ext cx="5184576" cy="596195"/>
            </a:xfrm>
            <a:prstGeom prst="round2SameRect">
              <a:avLst>
                <a:gd name="adj1" fmla="val 0"/>
                <a:gd name="adj2" fmla="val 19267"/>
              </a:avLst>
            </a:prstGeom>
            <a:solidFill>
              <a:srgbClr val="A50021"/>
            </a:solidFill>
            <a:ln w="19050"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79712" y="1268760"/>
              <a:ext cx="51845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800" b="1" dirty="0" smtClean="0">
                  <a:solidFill>
                    <a:schemeClr val="bg1"/>
                  </a:solidFill>
                  <a:latin typeface="+mn-lt"/>
                </a:rPr>
                <a:t>NAS TÉCNICAS DE NAVEGAÇÃO…</a:t>
              </a:r>
              <a:endParaRPr lang="pt-PT" sz="28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8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t-PT" sz="2400" dirty="0" smtClean="0"/>
              <a:t>MARCAS DA PRESENÇA MUÇULMANA NA PENÍNSULA IBÉRICA</a:t>
            </a:r>
            <a:endParaRPr lang="pt-PT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179512" y="2996952"/>
            <a:ext cx="2880000" cy="2444850"/>
            <a:chOff x="179512" y="2996952"/>
            <a:chExt cx="2880000" cy="2444850"/>
          </a:xfrm>
        </p:grpSpPr>
        <p:sp>
          <p:nvSpPr>
            <p:cNvPr id="11" name="Rectângulo arredondado 12"/>
            <p:cNvSpPr/>
            <p:nvPr/>
          </p:nvSpPr>
          <p:spPr>
            <a:xfrm>
              <a:off x="179512" y="5013176"/>
              <a:ext cx="2880000" cy="42862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chemeClr val="bg1"/>
                  </a:solidFill>
                </a:rPr>
                <a:t>ARROZ DOCE</a:t>
              </a:r>
              <a:endParaRPr lang="pt-PT" b="1" dirty="0">
                <a:solidFill>
                  <a:schemeClr val="bg1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795" y="2996952"/>
              <a:ext cx="2869717" cy="192271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131840" y="2898496"/>
            <a:ext cx="2880160" cy="2543306"/>
            <a:chOff x="3131840" y="2898496"/>
            <a:chExt cx="2880160" cy="254330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1840" y="2898496"/>
              <a:ext cx="2808312" cy="2258696"/>
            </a:xfrm>
            <a:prstGeom prst="rect">
              <a:avLst/>
            </a:prstGeom>
          </p:spPr>
        </p:pic>
        <p:sp>
          <p:nvSpPr>
            <p:cNvPr id="13" name="Rectângulo arredondado 12"/>
            <p:cNvSpPr/>
            <p:nvPr/>
          </p:nvSpPr>
          <p:spPr>
            <a:xfrm>
              <a:off x="3132000" y="5013176"/>
              <a:ext cx="2880000" cy="42862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chemeClr val="bg1"/>
                  </a:solidFill>
                </a:rPr>
                <a:t>ALMÔNDEGAS</a:t>
              </a:r>
              <a:endParaRPr lang="pt-PT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87762" y="2939635"/>
            <a:ext cx="2880000" cy="2502167"/>
            <a:chOff x="6087762" y="2939635"/>
            <a:chExt cx="2880000" cy="2502167"/>
          </a:xfrm>
        </p:grpSpPr>
        <p:pic>
          <p:nvPicPr>
            <p:cNvPr id="5" name="Picture 2" descr="http://t2.gstatic.com/images?q=tbn:ANd9GcR1obXkvnZPbS-OyHG2g4ncY-GQT5I1RSvPRjZar2UGQoTZ930lyQ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888" y="2939635"/>
              <a:ext cx="2643592" cy="1980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ângulo arredondado 12"/>
            <p:cNvSpPr/>
            <p:nvPr/>
          </p:nvSpPr>
          <p:spPr>
            <a:xfrm>
              <a:off x="6087762" y="5013176"/>
              <a:ext cx="2880000" cy="42862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chemeClr val="bg1"/>
                  </a:solidFill>
                </a:rPr>
                <a:t>ALETRIA</a:t>
              </a:r>
              <a:endParaRPr lang="pt-PT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15816" y="1248628"/>
            <a:ext cx="3312368" cy="596195"/>
            <a:chOff x="2915816" y="1248628"/>
            <a:chExt cx="3312368" cy="596195"/>
          </a:xfrm>
        </p:grpSpPr>
        <p:sp>
          <p:nvSpPr>
            <p:cNvPr id="16" name="Round Same Side Corner Rectangle 15"/>
            <p:cNvSpPr/>
            <p:nvPr/>
          </p:nvSpPr>
          <p:spPr>
            <a:xfrm>
              <a:off x="2915816" y="1248628"/>
              <a:ext cx="3312368" cy="596195"/>
            </a:xfrm>
            <a:prstGeom prst="round2SameRect">
              <a:avLst>
                <a:gd name="adj1" fmla="val 0"/>
                <a:gd name="adj2" fmla="val 19267"/>
              </a:avLst>
            </a:prstGeom>
            <a:solidFill>
              <a:srgbClr val="A50021"/>
            </a:solidFill>
            <a:ln w="19050"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15816" y="1268760"/>
              <a:ext cx="3312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800" b="1" dirty="0" smtClean="0">
                  <a:solidFill>
                    <a:schemeClr val="bg1"/>
                  </a:solidFill>
                  <a:latin typeface="+mn-lt"/>
                </a:rPr>
                <a:t>NA GASTRONOMIA…</a:t>
              </a:r>
              <a:endParaRPr lang="pt-PT" sz="28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5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 ISLAMISMO NO MUNDO,</a:t>
            </a:r>
            <a:br>
              <a:rPr lang="pt-PT" dirty="0" smtClean="0"/>
            </a:br>
            <a:r>
              <a:rPr lang="pt-PT" dirty="0" smtClean="0"/>
              <a:t>NA ATUALIDADE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6345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0"/>
          </p:nvPr>
        </p:nvSpPr>
        <p:spPr>
          <a:xfrm>
            <a:off x="192095" y="1340768"/>
            <a:ext cx="8726718" cy="503828"/>
          </a:xfrm>
        </p:spPr>
        <p:txBody>
          <a:bodyPr/>
          <a:lstStyle/>
          <a:p>
            <a:pPr algn="ctr"/>
            <a:r>
              <a:rPr lang="pt-PT" dirty="0"/>
              <a:t>É</a:t>
            </a:r>
            <a:r>
              <a:rPr lang="pt-PT" dirty="0" smtClean="0"/>
              <a:t> uma das religiões com mais seguidores em todo o Mundo.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t-PT" dirty="0" smtClean="0"/>
              <a:t>O ISLAMISMO NO MUNDO, NA ATUALIDADE</a:t>
            </a:r>
            <a:endParaRPr lang="pt-P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057" y="1844824"/>
            <a:ext cx="6427886" cy="4408730"/>
          </a:xfrm>
          <a:prstGeom prst="rect">
            <a:avLst/>
          </a:prstGeom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5220072" y="6253554"/>
            <a:ext cx="2606038" cy="32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</a:pPr>
            <a:r>
              <a:rPr lang="pt-PT" sz="1600" dirty="0" smtClean="0"/>
              <a:t>O Islamismo no Mundo.</a:t>
            </a:r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14057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0"/>
          </p:nvPr>
        </p:nvSpPr>
        <p:spPr>
          <a:xfrm>
            <a:off x="192095" y="1340768"/>
            <a:ext cx="8726718" cy="503828"/>
          </a:xfrm>
        </p:spPr>
        <p:txBody>
          <a:bodyPr/>
          <a:lstStyle/>
          <a:p>
            <a:pPr algn="ctr"/>
            <a:r>
              <a:rPr lang="pt-PT" dirty="0" smtClean="0"/>
              <a:t>A comunidade islâmica em Portugal é constituída</a:t>
            </a:r>
            <a:br>
              <a:rPr lang="pt-PT" dirty="0" smtClean="0"/>
            </a:br>
            <a:r>
              <a:rPr lang="pt-PT" dirty="0" smtClean="0"/>
              <a:t>por cerca de 40 mil pessoas.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t-PT" dirty="0" smtClean="0"/>
              <a:t>O ISLAMISMO EM PORTUGAL, NA ATUALIDADE</a:t>
            </a:r>
            <a:endParaRPr lang="pt-PT" dirty="0"/>
          </a:p>
        </p:txBody>
      </p:sp>
      <p:pic>
        <p:nvPicPr>
          <p:cNvPr id="8" name="Imagem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01" r="22135"/>
          <a:stretch/>
        </p:blipFill>
        <p:spPr bwMode="auto">
          <a:xfrm>
            <a:off x="3059831" y="2420889"/>
            <a:ext cx="2937371" cy="317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gazetadorossio.pt/wp-content/uploads/2015/01/6628970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7202" y="2420888"/>
            <a:ext cx="3146797" cy="31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ttp://observador.pt/wp-content/uploads/2015/01/18753952_770x433_acf_cropped-770x43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420888"/>
            <a:ext cx="3059832" cy="31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0" y="5157192"/>
            <a:ext cx="2411760" cy="32005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</a:pPr>
            <a:r>
              <a:rPr lang="pt-PT" sz="1600" dirty="0" smtClean="0"/>
              <a:t>Mesquita Central, Lisboa.</a:t>
            </a:r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173165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pt-PT" sz="2200" b="1" dirty="0"/>
              <a:t>Na resposta a cada um dos itens, assinala com um X as opções corretas.</a:t>
            </a:r>
          </a:p>
          <a:p>
            <a:pPr marL="176213"/>
            <a:r>
              <a:rPr lang="pt-PT" sz="2200" b="1" dirty="0" smtClean="0"/>
              <a:t/>
            </a:r>
            <a:br>
              <a:rPr lang="pt-PT" sz="2200" b="1" dirty="0" smtClean="0"/>
            </a:br>
            <a:r>
              <a:rPr lang="pt-PT" sz="2200" b="1" dirty="0" smtClean="0">
                <a:solidFill>
                  <a:srgbClr val="C00000"/>
                </a:solidFill>
              </a:rPr>
              <a:t>1</a:t>
            </a:r>
            <a:r>
              <a:rPr lang="pt-PT" sz="2200" b="1" dirty="0">
                <a:solidFill>
                  <a:srgbClr val="C00000"/>
                </a:solidFill>
              </a:rPr>
              <a:t>. </a:t>
            </a:r>
            <a:r>
              <a:rPr lang="pt-PT" sz="2200" b="1" dirty="0"/>
              <a:t>A religião muçulmana teve origem na….</a:t>
            </a:r>
          </a:p>
          <a:p>
            <a:pPr marL="895350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Península Ibérica.</a:t>
            </a:r>
          </a:p>
          <a:p>
            <a:pPr marL="895350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Península Itálica.</a:t>
            </a:r>
          </a:p>
          <a:p>
            <a:pPr marL="895350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Península Arábica</a:t>
            </a:r>
            <a:r>
              <a:rPr lang="pt-PT" sz="2200" dirty="0" smtClean="0"/>
              <a:t>.</a:t>
            </a:r>
          </a:p>
          <a:p>
            <a:pPr marL="552450">
              <a:buSzPct val="110000"/>
            </a:pPr>
            <a:endParaRPr lang="pt-PT" sz="2200" dirty="0" smtClean="0"/>
          </a:p>
          <a:p>
            <a:pPr marL="176213">
              <a:buSzPct val="110000"/>
            </a:pPr>
            <a:r>
              <a:rPr lang="pt-PT" sz="2200" b="1" dirty="0">
                <a:solidFill>
                  <a:srgbClr val="C00000"/>
                </a:solidFill>
              </a:rPr>
              <a:t>2. </a:t>
            </a:r>
            <a:r>
              <a:rPr lang="pt-PT" sz="2200" b="1" dirty="0"/>
              <a:t>O fundador da religião muçulmana foi…</a:t>
            </a:r>
          </a:p>
          <a:p>
            <a:pPr marL="895350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Maomé.</a:t>
            </a:r>
          </a:p>
          <a:p>
            <a:pPr marL="895350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Jesus Cristo.</a:t>
            </a:r>
          </a:p>
          <a:p>
            <a:pPr marL="895350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Buda.</a:t>
            </a:r>
          </a:p>
          <a:p>
            <a:pPr marL="552450">
              <a:buSzPct val="110000"/>
            </a:pPr>
            <a:endParaRPr lang="pt-PT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ATIVIDADES DE CONSOLIDAÇÃO DO </a:t>
            </a:r>
            <a:r>
              <a:rPr lang="pt-PT" i="1" dirty="0"/>
              <a:t>POWERPOINT</a:t>
            </a:r>
            <a:endParaRPr lang="pt-PT" dirty="0"/>
          </a:p>
        </p:txBody>
      </p:sp>
      <p:sp>
        <p:nvSpPr>
          <p:cNvPr id="4" name="Multiply 3"/>
          <p:cNvSpPr/>
          <p:nvPr/>
        </p:nvSpPr>
        <p:spPr>
          <a:xfrm>
            <a:off x="850537" y="3671059"/>
            <a:ext cx="216024" cy="216024"/>
          </a:xfrm>
          <a:prstGeom prst="mathMultiply">
            <a:avLst>
              <a:gd name="adj1" fmla="val 111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Multiply 4"/>
          <p:cNvSpPr/>
          <p:nvPr/>
        </p:nvSpPr>
        <p:spPr>
          <a:xfrm>
            <a:off x="850537" y="5066265"/>
            <a:ext cx="216024" cy="216024"/>
          </a:xfrm>
          <a:prstGeom prst="mathMultiply">
            <a:avLst>
              <a:gd name="adj1" fmla="val 111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012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176213"/>
            <a:r>
              <a:rPr lang="pt-PT" sz="2200" b="1" dirty="0" smtClean="0">
                <a:solidFill>
                  <a:srgbClr val="C00000"/>
                </a:solidFill>
              </a:rPr>
              <a:t>3. </a:t>
            </a:r>
            <a:r>
              <a:rPr lang="pt-PT" sz="2200" b="1" dirty="0" smtClean="0"/>
              <a:t>A </a:t>
            </a:r>
            <a:r>
              <a:rPr lang="pt-PT" sz="2200" b="1" dirty="0"/>
              <a:t>principal razão da expansão muçulmana foi…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a existência de recursos naturais no território árabe.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a existência, em grandes quantidades, de recursos naturais na Europa.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o desejo de expandir a fé cristã.</a:t>
            </a:r>
          </a:p>
          <a:p>
            <a:pPr marL="176213"/>
            <a:endParaRPr lang="pt-PT" sz="2200" b="1" dirty="0" smtClean="0">
              <a:solidFill>
                <a:srgbClr val="C00000"/>
              </a:solidFill>
            </a:endParaRPr>
          </a:p>
          <a:p>
            <a:pPr marL="176213"/>
            <a:r>
              <a:rPr lang="pt-PT" sz="2200" b="1" dirty="0" smtClean="0">
                <a:solidFill>
                  <a:srgbClr val="C00000"/>
                </a:solidFill>
              </a:rPr>
              <a:t>4</a:t>
            </a:r>
            <a:r>
              <a:rPr lang="pt-PT" sz="2200" b="1" dirty="0">
                <a:solidFill>
                  <a:srgbClr val="C00000"/>
                </a:solidFill>
              </a:rPr>
              <a:t>. </a:t>
            </a:r>
            <a:r>
              <a:rPr lang="pt-PT" sz="2200" b="1" dirty="0"/>
              <a:t>Quando os Muçulmanos invadiram a Península Ibérica encontraram os… 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 smtClean="0"/>
              <a:t>Visigodos</a:t>
            </a:r>
            <a:r>
              <a:rPr lang="pt-PT" sz="2200" dirty="0"/>
              <a:t>.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 smtClean="0"/>
              <a:t>Gregos.</a:t>
            </a:r>
            <a:endParaRPr lang="pt-PT" sz="2200" dirty="0"/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 smtClean="0"/>
              <a:t>Lusitanos.</a:t>
            </a:r>
            <a:endParaRPr lang="pt-PT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ATIVIDADES DE CONSOLIDAÇÃO DO </a:t>
            </a:r>
            <a:r>
              <a:rPr lang="pt-PT" i="1" dirty="0"/>
              <a:t>POWERPOINT</a:t>
            </a:r>
            <a:endParaRPr lang="pt-PT" dirty="0"/>
          </a:p>
        </p:txBody>
      </p:sp>
      <p:sp>
        <p:nvSpPr>
          <p:cNvPr id="4" name="Multiply 3"/>
          <p:cNvSpPr/>
          <p:nvPr/>
        </p:nvSpPr>
        <p:spPr>
          <a:xfrm>
            <a:off x="837925" y="2408276"/>
            <a:ext cx="216024" cy="216024"/>
          </a:xfrm>
          <a:prstGeom prst="mathMultiply">
            <a:avLst>
              <a:gd name="adj1" fmla="val 111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Multiply 4"/>
          <p:cNvSpPr/>
          <p:nvPr/>
        </p:nvSpPr>
        <p:spPr>
          <a:xfrm>
            <a:off x="837924" y="4928555"/>
            <a:ext cx="216024" cy="216024"/>
          </a:xfrm>
          <a:prstGeom prst="mathMultiply">
            <a:avLst>
              <a:gd name="adj1" fmla="val 111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7188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176213"/>
            <a:r>
              <a:rPr lang="pt-PT" sz="2200" b="1" dirty="0">
                <a:solidFill>
                  <a:srgbClr val="C00000"/>
                </a:solidFill>
              </a:rPr>
              <a:t>5</a:t>
            </a:r>
            <a:r>
              <a:rPr lang="pt-PT" sz="2200" b="1" dirty="0" smtClean="0">
                <a:solidFill>
                  <a:srgbClr val="C00000"/>
                </a:solidFill>
              </a:rPr>
              <a:t>. </a:t>
            </a:r>
            <a:r>
              <a:rPr lang="pt-PT" sz="2200" b="1" dirty="0" smtClean="0"/>
              <a:t>Os </a:t>
            </a:r>
            <a:r>
              <a:rPr lang="pt-PT" sz="2200" b="1" dirty="0"/>
              <a:t>Muçulmanos estiveram na Península Ibérica cerca de …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200 anos.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50 anos.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800 anos</a:t>
            </a:r>
            <a:r>
              <a:rPr lang="pt-PT" sz="2200" dirty="0" smtClean="0"/>
              <a:t>.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endParaRPr lang="pt-PT" sz="2200" dirty="0"/>
          </a:p>
          <a:p>
            <a:pPr marL="176213"/>
            <a:r>
              <a:rPr lang="pt-PT" sz="2200" b="1" dirty="0">
                <a:solidFill>
                  <a:srgbClr val="C00000"/>
                </a:solidFill>
              </a:rPr>
              <a:t>6. </a:t>
            </a:r>
            <a:r>
              <a:rPr lang="pt-PT" sz="2200" b="1" dirty="0"/>
              <a:t>O comandante das tropas muçulmanas que invadiram a Península Ibérica chamava-se…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Viriato.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 err="1"/>
              <a:t>Tarik</a:t>
            </a:r>
            <a:r>
              <a:rPr lang="pt-PT" sz="2200" dirty="0"/>
              <a:t>.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Abdul.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ATIVIDADES DE CONSOLIDAÇÃO DO </a:t>
            </a:r>
            <a:r>
              <a:rPr lang="pt-PT" i="1" dirty="0"/>
              <a:t>POWERPOINT</a:t>
            </a:r>
            <a:endParaRPr lang="pt-PT" dirty="0"/>
          </a:p>
        </p:txBody>
      </p:sp>
      <p:sp>
        <p:nvSpPr>
          <p:cNvPr id="4" name="Multiply 3"/>
          <p:cNvSpPr/>
          <p:nvPr/>
        </p:nvSpPr>
        <p:spPr>
          <a:xfrm>
            <a:off x="831619" y="2874935"/>
            <a:ext cx="216024" cy="216024"/>
          </a:xfrm>
          <a:prstGeom prst="mathMultiply">
            <a:avLst>
              <a:gd name="adj1" fmla="val 111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Multiply 4"/>
          <p:cNvSpPr/>
          <p:nvPr/>
        </p:nvSpPr>
        <p:spPr>
          <a:xfrm>
            <a:off x="831618" y="5048373"/>
            <a:ext cx="216024" cy="216024"/>
          </a:xfrm>
          <a:prstGeom prst="mathMultiply">
            <a:avLst>
              <a:gd name="adj1" fmla="val 111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7497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176213"/>
            <a:r>
              <a:rPr lang="pt-PT" sz="2200" b="1" dirty="0" smtClean="0">
                <a:solidFill>
                  <a:srgbClr val="C00000"/>
                </a:solidFill>
              </a:rPr>
              <a:t>7. </a:t>
            </a:r>
            <a:r>
              <a:rPr lang="pt-PT" sz="2200" b="1" dirty="0" smtClean="0"/>
              <a:t>A </a:t>
            </a:r>
            <a:r>
              <a:rPr lang="pt-PT" sz="2200" b="1" dirty="0"/>
              <a:t>região onde os Cristãos se refugiaram do exército muçulmano chama-se…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Astúrias. 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Pirenéus.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Serra da Estrela.</a:t>
            </a:r>
          </a:p>
          <a:p>
            <a:pPr marL="176213"/>
            <a:endParaRPr lang="pt-PT" sz="2200" b="1" dirty="0" smtClean="0">
              <a:solidFill>
                <a:srgbClr val="C00000"/>
              </a:solidFill>
            </a:endParaRPr>
          </a:p>
          <a:p>
            <a:pPr marL="176213"/>
            <a:r>
              <a:rPr lang="pt-PT" sz="2200" b="1" dirty="0" smtClean="0">
                <a:solidFill>
                  <a:srgbClr val="C00000"/>
                </a:solidFill>
              </a:rPr>
              <a:t>8</a:t>
            </a:r>
            <a:r>
              <a:rPr lang="pt-PT" sz="2200" b="1" dirty="0">
                <a:solidFill>
                  <a:srgbClr val="C00000"/>
                </a:solidFill>
              </a:rPr>
              <a:t>. </a:t>
            </a:r>
            <a:r>
              <a:rPr lang="pt-PT" sz="2200" b="1" dirty="0"/>
              <a:t>Os moçárabes eram os…	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Muçulmanos que viviam na Península Ibérica.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Cristãos que viviam nas regiões ocupadas pelos Muçulmanos.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Muçulmanos que viviam nas regiões ocupadas pelos Cristãos.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ATIVIDADES DE CONSOLIDAÇÃO DO </a:t>
            </a:r>
            <a:r>
              <a:rPr lang="pt-PT" i="1" dirty="0"/>
              <a:t>POWERPOINT</a:t>
            </a:r>
            <a:endParaRPr lang="pt-PT" dirty="0"/>
          </a:p>
        </p:txBody>
      </p:sp>
      <p:sp>
        <p:nvSpPr>
          <p:cNvPr id="4" name="Multiply 3"/>
          <p:cNvSpPr/>
          <p:nvPr/>
        </p:nvSpPr>
        <p:spPr>
          <a:xfrm>
            <a:off x="831619" y="2276872"/>
            <a:ext cx="216024" cy="216024"/>
          </a:xfrm>
          <a:prstGeom prst="mathMultiply">
            <a:avLst>
              <a:gd name="adj1" fmla="val 111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Multiply 4"/>
          <p:cNvSpPr/>
          <p:nvPr/>
        </p:nvSpPr>
        <p:spPr>
          <a:xfrm>
            <a:off x="831618" y="5048373"/>
            <a:ext cx="216024" cy="216024"/>
          </a:xfrm>
          <a:prstGeom prst="mathMultiply">
            <a:avLst>
              <a:gd name="adj1" fmla="val 111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475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192095" y="1426649"/>
            <a:ext cx="8726718" cy="2074359"/>
          </a:xfrm>
        </p:spPr>
        <p:txBody>
          <a:bodyPr/>
          <a:lstStyle/>
          <a:p>
            <a:pPr>
              <a:lnSpc>
                <a:spcPts val="2200"/>
              </a:lnSpc>
              <a:defRPr/>
            </a:pPr>
            <a:r>
              <a:rPr lang="pt-PT" sz="2000" dirty="0"/>
              <a:t>Os Muçulmanos habitavam um território semidesértico, pobre, com poucos recursos</a:t>
            </a:r>
            <a:r>
              <a:rPr lang="pt-PT" sz="2000" dirty="0" smtClean="0"/>
              <a:t>. Por isso, procuravam:</a:t>
            </a:r>
          </a:p>
          <a:p>
            <a:pPr marL="176213" indent="-176213">
              <a:lnSpc>
                <a:spcPts val="2200"/>
              </a:lnSpc>
              <a:buFontTx/>
              <a:buChar char="-"/>
              <a:defRPr/>
            </a:pPr>
            <a:r>
              <a:rPr lang="pt-PT" sz="2000" dirty="0"/>
              <a:t>t</a:t>
            </a:r>
            <a:r>
              <a:rPr lang="pt-PT" sz="2000" dirty="0" smtClean="0"/>
              <a:t>er acesso aos solos férteis;</a:t>
            </a:r>
          </a:p>
          <a:p>
            <a:pPr marL="176213" indent="-176213">
              <a:lnSpc>
                <a:spcPts val="2200"/>
              </a:lnSpc>
              <a:buFontTx/>
              <a:buChar char="-"/>
              <a:defRPr/>
            </a:pPr>
            <a:r>
              <a:rPr lang="pt-PT" sz="2000" dirty="0"/>
              <a:t>t</a:t>
            </a:r>
            <a:r>
              <a:rPr lang="pt-PT" sz="2000" dirty="0" smtClean="0"/>
              <a:t>er acesso aos recursos naturais.</a:t>
            </a:r>
            <a:endParaRPr lang="pt-PT" sz="2000" dirty="0"/>
          </a:p>
          <a:p>
            <a:pPr>
              <a:lnSpc>
                <a:spcPts val="2200"/>
              </a:lnSpc>
              <a:defRPr/>
            </a:pPr>
            <a:r>
              <a:rPr lang="pt-PT" sz="2000" dirty="0" smtClean="0"/>
              <a:t>Decididos, também, </a:t>
            </a:r>
            <a:r>
              <a:rPr lang="pt-PT" sz="2000" dirty="0"/>
              <a:t>a levar o Islamismo a outras regiões do Mundo, iniciaram a expansão do seu povo, processo que se prolongou por vários séculos e deu origem a um império – o Império Muçulmano.</a:t>
            </a:r>
          </a:p>
          <a:p>
            <a:pPr>
              <a:lnSpc>
                <a:spcPts val="2200"/>
              </a:lnSpc>
              <a:defRPr/>
            </a:pPr>
            <a:endParaRPr lang="pt-PT" sz="2000" dirty="0"/>
          </a:p>
          <a:p>
            <a:pPr>
              <a:lnSpc>
                <a:spcPts val="2200"/>
              </a:lnSpc>
              <a:defRPr/>
            </a:pPr>
            <a:endParaRPr lang="pt-PT" sz="2000" dirty="0"/>
          </a:p>
          <a:p>
            <a:pPr>
              <a:lnSpc>
                <a:spcPts val="2200"/>
              </a:lnSpc>
              <a:defRPr/>
            </a:pPr>
            <a:endParaRPr lang="pt-PT" sz="2000" dirty="0"/>
          </a:p>
          <a:p>
            <a:pPr>
              <a:lnSpc>
                <a:spcPts val="2200"/>
              </a:lnSpc>
            </a:pPr>
            <a:endParaRPr lang="pt-PT" sz="20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pt-PT" dirty="0" smtClean="0"/>
              <a:t>A EXPANSÃO MUÇULMANA - RAZÕES</a:t>
            </a:r>
            <a:endParaRPr lang="pt-PT" dirty="0"/>
          </a:p>
        </p:txBody>
      </p:sp>
      <p:pic>
        <p:nvPicPr>
          <p:cNvPr id="4100" name="Imagem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02311" y="3861048"/>
            <a:ext cx="4146550" cy="22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CaixaDeTexto 6"/>
          <p:cNvSpPr txBox="1">
            <a:spLocks noChangeArrowheads="1"/>
          </p:cNvSpPr>
          <p:nvPr/>
        </p:nvSpPr>
        <p:spPr bwMode="auto">
          <a:xfrm>
            <a:off x="1691680" y="6021288"/>
            <a:ext cx="5605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1600" dirty="0">
                <a:latin typeface="+mn-lt"/>
              </a:rPr>
              <a:t>Tribos de beduínos, grupos de árabes, que habitam, na atualidade, nos desertos do Norte de África e do Médio Oriente.</a:t>
            </a:r>
          </a:p>
        </p:txBody>
      </p:sp>
      <p:pic>
        <p:nvPicPr>
          <p:cNvPr id="4102" name="Imagem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3861048"/>
            <a:ext cx="325152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410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176213"/>
            <a:r>
              <a:rPr lang="pt-PT" sz="2200" b="1" dirty="0">
                <a:solidFill>
                  <a:srgbClr val="C00000"/>
                </a:solidFill>
              </a:rPr>
              <a:t>9</a:t>
            </a:r>
            <a:r>
              <a:rPr lang="pt-PT" sz="2200" b="1" dirty="0" smtClean="0">
                <a:solidFill>
                  <a:srgbClr val="C00000"/>
                </a:solidFill>
              </a:rPr>
              <a:t>. </a:t>
            </a:r>
            <a:r>
              <a:rPr lang="pt-PT" sz="2200" b="1" dirty="0" smtClean="0"/>
              <a:t>Identifica </a:t>
            </a:r>
            <a:r>
              <a:rPr lang="pt-PT" sz="2200" b="1" dirty="0"/>
              <a:t>duas palavras, de origem árabe, que utilizamos na língua portuguesa.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 smtClean="0"/>
              <a:t>Xarope</a:t>
            </a:r>
            <a:endParaRPr lang="pt-PT" sz="2200" dirty="0"/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 smtClean="0"/>
              <a:t>Macaco</a:t>
            </a:r>
            <a:endParaRPr lang="pt-PT" sz="2200" dirty="0"/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Javali </a:t>
            </a:r>
          </a:p>
          <a:p>
            <a:pPr marL="176213"/>
            <a:r>
              <a:rPr lang="pt-PT" sz="2200" b="1" dirty="0">
                <a:solidFill>
                  <a:srgbClr val="C00000"/>
                </a:solidFill>
              </a:rPr>
              <a:t>10. </a:t>
            </a:r>
            <a:r>
              <a:rPr lang="pt-PT" sz="2200" b="1" dirty="0"/>
              <a:t>Identifica dois produtos agrícolas trazidos pelos Muçulmanos para a Península Ibérica.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Romã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Alface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Batata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ATIVIDADES DE CONSOLIDAÇÃO DO </a:t>
            </a:r>
            <a:r>
              <a:rPr lang="pt-PT" i="1" dirty="0"/>
              <a:t>POWERPOINT</a:t>
            </a:r>
            <a:endParaRPr lang="pt-PT" dirty="0"/>
          </a:p>
        </p:txBody>
      </p:sp>
      <p:sp>
        <p:nvSpPr>
          <p:cNvPr id="4" name="Multiply 3"/>
          <p:cNvSpPr/>
          <p:nvPr/>
        </p:nvSpPr>
        <p:spPr>
          <a:xfrm>
            <a:off x="831619" y="2737225"/>
            <a:ext cx="216024" cy="216024"/>
          </a:xfrm>
          <a:prstGeom prst="mathMultiply">
            <a:avLst>
              <a:gd name="adj1" fmla="val 111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Multiply 4"/>
          <p:cNvSpPr/>
          <p:nvPr/>
        </p:nvSpPr>
        <p:spPr>
          <a:xfrm>
            <a:off x="831618" y="4455589"/>
            <a:ext cx="216024" cy="216024"/>
          </a:xfrm>
          <a:prstGeom prst="mathMultiply">
            <a:avLst>
              <a:gd name="adj1" fmla="val 111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Multiply 5"/>
          <p:cNvSpPr/>
          <p:nvPr/>
        </p:nvSpPr>
        <p:spPr>
          <a:xfrm>
            <a:off x="831619" y="3212976"/>
            <a:ext cx="216024" cy="216024"/>
          </a:xfrm>
          <a:prstGeom prst="mathMultiply">
            <a:avLst>
              <a:gd name="adj1" fmla="val 111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Multiply 6"/>
          <p:cNvSpPr/>
          <p:nvPr/>
        </p:nvSpPr>
        <p:spPr>
          <a:xfrm>
            <a:off x="831618" y="4934162"/>
            <a:ext cx="216024" cy="216024"/>
          </a:xfrm>
          <a:prstGeom prst="mathMultiply">
            <a:avLst>
              <a:gd name="adj1" fmla="val 111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014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176213"/>
            <a:r>
              <a:rPr lang="pt-PT" sz="2200" b="1" dirty="0" smtClean="0">
                <a:solidFill>
                  <a:srgbClr val="C00000"/>
                </a:solidFill>
              </a:rPr>
              <a:t>11. </a:t>
            </a:r>
            <a:r>
              <a:rPr lang="pt-PT" sz="2200" b="1" dirty="0" smtClean="0"/>
              <a:t>A </a:t>
            </a:r>
            <a:r>
              <a:rPr lang="pt-PT" sz="2200" b="1" dirty="0"/>
              <a:t>permanência dos Muçulmanos no território peninsular possibilitou a existência de inúmeros vestígios que refletem a influência árabe. Identifica as áreas e técnicas nas quais ainda hoje se pode observar esta influência.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Arquitetura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Agricultura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Indústria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Técnicas de irrigação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Instrumentos de orientação</a:t>
            </a:r>
          </a:p>
          <a:p>
            <a:pPr marL="879475" indent="-342900">
              <a:buSzPct val="110000"/>
              <a:buFont typeface="Wingdings" panose="05000000000000000000" pitchFamily="2" charset="2"/>
              <a:buChar char="q"/>
            </a:pPr>
            <a:r>
              <a:rPr lang="pt-PT" sz="2200" dirty="0"/>
              <a:t>Língua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ATIVIDADES DE CONSOLIDAÇÃO DO </a:t>
            </a:r>
            <a:r>
              <a:rPr lang="pt-PT" i="1" dirty="0"/>
              <a:t>POWERPOINT</a:t>
            </a:r>
            <a:endParaRPr lang="pt-PT" dirty="0"/>
          </a:p>
        </p:txBody>
      </p:sp>
      <p:sp>
        <p:nvSpPr>
          <p:cNvPr id="4" name="Multiply 3"/>
          <p:cNvSpPr/>
          <p:nvPr/>
        </p:nvSpPr>
        <p:spPr>
          <a:xfrm>
            <a:off x="831619" y="2953249"/>
            <a:ext cx="216024" cy="216024"/>
          </a:xfrm>
          <a:prstGeom prst="mathMultiply">
            <a:avLst>
              <a:gd name="adj1" fmla="val 111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Multiply 4"/>
          <p:cNvSpPr/>
          <p:nvPr/>
        </p:nvSpPr>
        <p:spPr>
          <a:xfrm>
            <a:off x="831618" y="4339880"/>
            <a:ext cx="216024" cy="216024"/>
          </a:xfrm>
          <a:prstGeom prst="mathMultiply">
            <a:avLst>
              <a:gd name="adj1" fmla="val 111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Multiply 5"/>
          <p:cNvSpPr/>
          <p:nvPr/>
        </p:nvSpPr>
        <p:spPr>
          <a:xfrm>
            <a:off x="831619" y="3429000"/>
            <a:ext cx="216024" cy="216024"/>
          </a:xfrm>
          <a:prstGeom prst="mathMultiply">
            <a:avLst>
              <a:gd name="adj1" fmla="val 111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Multiply 6"/>
          <p:cNvSpPr/>
          <p:nvPr/>
        </p:nvSpPr>
        <p:spPr>
          <a:xfrm>
            <a:off x="831618" y="4795426"/>
            <a:ext cx="216024" cy="216024"/>
          </a:xfrm>
          <a:prstGeom prst="mathMultiply">
            <a:avLst>
              <a:gd name="adj1" fmla="val 111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Multiply 7"/>
          <p:cNvSpPr/>
          <p:nvPr/>
        </p:nvSpPr>
        <p:spPr>
          <a:xfrm>
            <a:off x="831618" y="5250760"/>
            <a:ext cx="216024" cy="216024"/>
          </a:xfrm>
          <a:prstGeom prst="mathMultiply">
            <a:avLst>
              <a:gd name="adj1" fmla="val 111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542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28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192095" y="5661248"/>
            <a:ext cx="8726718" cy="706207"/>
          </a:xfrm>
        </p:spPr>
        <p:txBody>
          <a:bodyPr/>
          <a:lstStyle/>
          <a:p>
            <a:r>
              <a:rPr lang="pt-PT" altLang="pt-PT" sz="2000" dirty="0" smtClean="0"/>
              <a:t>Durante </a:t>
            </a:r>
            <a:r>
              <a:rPr lang="pt-PT" altLang="pt-PT" sz="2000" dirty="0"/>
              <a:t>o século VII, os Muçulmanos abandonaram a Península Arábica e avançaram sobre </a:t>
            </a:r>
            <a:r>
              <a:rPr lang="pt-PT" altLang="pt-PT" sz="2000" dirty="0" smtClean="0"/>
              <a:t>os territórios </a:t>
            </a:r>
            <a:r>
              <a:rPr lang="pt-PT" altLang="pt-PT" sz="2000" dirty="0"/>
              <a:t>do Norte de África, da Ásia e parte da Europa</a:t>
            </a:r>
            <a:r>
              <a:rPr lang="pt-PT" altLang="pt-PT" sz="2000" dirty="0" smtClean="0"/>
              <a:t>.</a:t>
            </a:r>
            <a:endParaRPr lang="pt-PT" altLang="pt-PT" sz="2000" dirty="0"/>
          </a:p>
        </p:txBody>
      </p:sp>
      <p:sp>
        <p:nvSpPr>
          <p:cNvPr id="5122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 EXPANSÃO MUÇULMANA </a:t>
            </a:r>
            <a:endParaRPr lang="pt-PT" altLang="pt-PT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297" y="1340769"/>
            <a:ext cx="5201406" cy="4176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57979" y="1641991"/>
            <a:ext cx="6028042" cy="4429234"/>
            <a:chOff x="1557979" y="2146048"/>
            <a:chExt cx="6028042" cy="44292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7979" y="2146048"/>
              <a:ext cx="6028042" cy="44292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940152" y="6093296"/>
              <a:ext cx="744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África</a:t>
              </a:r>
              <a:endParaRPr lang="pt-P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71800" y="5445224"/>
              <a:ext cx="1080119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400"/>
                </a:lnSpc>
              </a:pPr>
              <a:r>
                <a:rPr lang="pt-P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Estreito</a:t>
              </a:r>
              <a:br>
                <a:rPr lang="pt-P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r>
                <a:rPr lang="pt-P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de Gibraltar</a:t>
              </a:r>
              <a:endParaRPr lang="pt-PT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85432" y="3491716"/>
              <a:ext cx="1806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Península Ibérica</a:t>
              </a:r>
              <a:endParaRPr lang="pt-P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12" name="Arc 11"/>
          <p:cNvSpPr/>
          <p:nvPr/>
        </p:nvSpPr>
        <p:spPr>
          <a:xfrm rot="15921007">
            <a:off x="3173498" y="4048476"/>
            <a:ext cx="1936460" cy="705885"/>
          </a:xfrm>
          <a:prstGeom prst="arc">
            <a:avLst>
              <a:gd name="adj1" fmla="val 12149037"/>
              <a:gd name="adj2" fmla="val 21124942"/>
            </a:avLst>
          </a:prstGeom>
          <a:ln w="22225">
            <a:solidFill>
              <a:schemeClr val="bg1"/>
            </a:solidFill>
            <a:headEnd type="none"/>
            <a:tailEnd type="triangle" w="lg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192095" y="1426649"/>
            <a:ext cx="8726718" cy="778215"/>
          </a:xfrm>
        </p:spPr>
        <p:txBody>
          <a:bodyPr/>
          <a:lstStyle/>
          <a:p>
            <a:r>
              <a:rPr lang="pt-PT" altLang="pt-PT" sz="2200" dirty="0"/>
              <a:t>Foi neste processo de expansão que acabaram por atravessar o Estreito de Gibraltar e entraram na Península Ibérica, onde </a:t>
            </a:r>
            <a:r>
              <a:rPr lang="pt-PT" altLang="pt-PT" sz="2200" dirty="0" smtClean="0"/>
              <a:t>encontraram </a:t>
            </a:r>
            <a:r>
              <a:rPr lang="pt-PT" altLang="pt-PT" sz="2200" dirty="0"/>
              <a:t>os Visigodos, </a:t>
            </a:r>
            <a:r>
              <a:rPr lang="pt-PT" altLang="pt-PT" sz="2200" dirty="0" smtClean="0"/>
              <a:t>povo </a:t>
            </a:r>
            <a:r>
              <a:rPr lang="pt-PT" altLang="pt-PT" sz="2200" dirty="0"/>
              <a:t>que </a:t>
            </a:r>
            <a:r>
              <a:rPr lang="pt-PT" altLang="pt-PT" sz="2200" dirty="0" smtClean="0"/>
              <a:t>estava </a:t>
            </a:r>
            <a:r>
              <a:rPr lang="pt-PT" altLang="pt-PT" sz="2200" dirty="0"/>
              <a:t>há já muito tempo </a:t>
            </a:r>
            <a:r>
              <a:rPr lang="pt-PT" altLang="pt-PT" sz="2200" dirty="0" smtClean="0"/>
              <a:t>convertido </a:t>
            </a:r>
            <a:r>
              <a:rPr lang="pt-PT" altLang="pt-PT" sz="2200" dirty="0"/>
              <a:t>ao Cristianismo.</a:t>
            </a:r>
          </a:p>
          <a:p>
            <a:r>
              <a:rPr lang="pt-PT" altLang="pt-PT" sz="2200" dirty="0" smtClean="0"/>
              <a:t>Os </a:t>
            </a:r>
            <a:r>
              <a:rPr lang="pt-PT" altLang="pt-PT" sz="2200" dirty="0"/>
              <a:t>Cristãos e os Muçulmanos partilharam o território da Península Ibérica </a:t>
            </a:r>
            <a:r>
              <a:rPr lang="pt-PT" altLang="pt-PT" sz="2200" dirty="0" smtClean="0"/>
              <a:t>cerca </a:t>
            </a:r>
            <a:r>
              <a:rPr lang="pt-PT" altLang="pt-PT" sz="2200" dirty="0"/>
              <a:t>de </a:t>
            </a:r>
            <a:r>
              <a:rPr lang="pt-PT" altLang="pt-PT" sz="2200" dirty="0" smtClean="0"/>
              <a:t>800 </a:t>
            </a:r>
            <a:r>
              <a:rPr lang="pt-PT" altLang="pt-PT" sz="2200" dirty="0"/>
              <a:t>anos</a:t>
            </a:r>
            <a:r>
              <a:rPr lang="pt-PT" altLang="pt-PT" sz="2200" dirty="0" smtClean="0"/>
              <a:t>.</a:t>
            </a:r>
            <a:endParaRPr lang="pt-PT" altLang="pt-PT" sz="2200" dirty="0"/>
          </a:p>
        </p:txBody>
      </p:sp>
      <p:sp>
        <p:nvSpPr>
          <p:cNvPr id="61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t-PT" altLang="pt-PT" dirty="0" smtClean="0"/>
              <a:t>A EXPANSÃO MUÇULMANA</a:t>
            </a:r>
          </a:p>
        </p:txBody>
      </p:sp>
      <p:sp>
        <p:nvSpPr>
          <p:cNvPr id="6" name="Arc 5"/>
          <p:cNvSpPr/>
          <p:nvPr/>
        </p:nvSpPr>
        <p:spPr>
          <a:xfrm rot="11784472">
            <a:off x="3926795" y="5128285"/>
            <a:ext cx="1936460" cy="705885"/>
          </a:xfrm>
          <a:prstGeom prst="arc">
            <a:avLst>
              <a:gd name="adj1" fmla="val 11652225"/>
              <a:gd name="adj2" fmla="val 21426602"/>
            </a:avLst>
          </a:prstGeom>
          <a:ln w="22225">
            <a:solidFill>
              <a:schemeClr val="bg1"/>
            </a:solidFill>
            <a:headEnd type="none"/>
            <a:tailEnd type="triangle" w="lg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338" y="5395074"/>
            <a:ext cx="936104" cy="562133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5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0.00601 L -0.05729 0.025 C -0.06823 0.03032 -0.08281 0.02963 -0.09618 0.02291 C -0.11285 0.01458 -0.12396 0.00578 -0.1316 -0.00718 L -0.16476 -0.06181 " pathEditMode="relative" rAng="1080000" ptsTypes="AAA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51 -0.06158 L -0.1776 -0.3275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1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uiExpand="1" build="p"/>
      <p:bldP spid="2" grpId="1" uiExpand="1" build="p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m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3499945"/>
            <a:ext cx="9143485" cy="307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192095" y="1426649"/>
            <a:ext cx="5892073" cy="1138255"/>
          </a:xfrm>
        </p:spPr>
        <p:txBody>
          <a:bodyPr/>
          <a:lstStyle/>
          <a:p>
            <a:pPr>
              <a:defRPr/>
            </a:pPr>
            <a:r>
              <a:rPr lang="pt-PT" dirty="0"/>
              <a:t>Em 711, comandados por </a:t>
            </a:r>
            <a:r>
              <a:rPr lang="pt-PT" dirty="0" err="1"/>
              <a:t>Tarik</a:t>
            </a:r>
            <a:r>
              <a:rPr lang="pt-PT" dirty="0"/>
              <a:t>, os Muçulmanos vencem os Cristãos na Batalha de Guadalete, obrigando-os a </a:t>
            </a:r>
            <a:r>
              <a:rPr lang="pt-PT" dirty="0" smtClean="0"/>
              <a:t>refugiarem-se </a:t>
            </a:r>
            <a:r>
              <a:rPr lang="pt-PT" dirty="0"/>
              <a:t>na região montanhosa das Astúrias</a:t>
            </a:r>
            <a:r>
              <a:rPr lang="pt-PT" dirty="0" smtClean="0"/>
              <a:t>.</a:t>
            </a:r>
            <a:endParaRPr lang="pt-PT" sz="32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pt-PT" altLang="pt-PT" dirty="0"/>
              <a:t>A EXPANSÃO </a:t>
            </a:r>
            <a:r>
              <a:rPr lang="pt-PT" altLang="pt-PT" dirty="0" smtClean="0"/>
              <a:t>MUÇULMANA</a:t>
            </a:r>
            <a:endParaRPr lang="pt-PT" altLang="pt-PT" dirty="0"/>
          </a:p>
        </p:txBody>
      </p:sp>
      <p:sp>
        <p:nvSpPr>
          <p:cNvPr id="7176" name="CaixaDeTexto 2"/>
          <p:cNvSpPr txBox="1">
            <a:spLocks noChangeArrowheads="1"/>
          </p:cNvSpPr>
          <p:nvPr/>
        </p:nvSpPr>
        <p:spPr bwMode="auto">
          <a:xfrm>
            <a:off x="6156176" y="6111875"/>
            <a:ext cx="2987307" cy="3385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600" dirty="0" err="1">
                <a:latin typeface="+mn-lt"/>
              </a:rPr>
              <a:t>Tarik</a:t>
            </a:r>
            <a:r>
              <a:rPr lang="pt-PT" altLang="pt-PT" sz="1600" dirty="0">
                <a:latin typeface="+mn-lt"/>
              </a:rPr>
              <a:t>, na Batalha de Guadalete.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077" y="1268760"/>
            <a:ext cx="2806403" cy="2191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17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192095" y="1426649"/>
            <a:ext cx="8726718" cy="212200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pt-PT" altLang="pt-PT" dirty="0"/>
              <a:t>Após a conquista muçulmana, a população nos territórios ocupados continuou a ser maioritariamente cristã. Apesar das lutas territoriais, a atitude de tolerância e </a:t>
            </a:r>
            <a:r>
              <a:rPr lang="pt-PT" altLang="pt-PT" dirty="0" smtClean="0"/>
              <a:t>cooperação entre </a:t>
            </a:r>
            <a:r>
              <a:rPr lang="pt-PT" altLang="pt-PT" dirty="0"/>
              <a:t>Cristãos e Muçulmanos contribuiu para que se influenciassem entre </a:t>
            </a:r>
            <a:r>
              <a:rPr lang="pt-PT" altLang="pt-PT" dirty="0" smtClean="0"/>
              <a:t>si.</a:t>
            </a:r>
          </a:p>
          <a:p>
            <a:pPr>
              <a:spcBef>
                <a:spcPts val="600"/>
              </a:spcBef>
            </a:pPr>
            <a:r>
              <a:rPr lang="pt-PT" altLang="pt-PT" dirty="0" smtClean="0"/>
              <a:t>Os </a:t>
            </a:r>
            <a:r>
              <a:rPr lang="pt-PT" altLang="pt-PT" dirty="0"/>
              <a:t>Cristãos que viviam sob o domínio muçulmano mas que adotaram alguns elementos da cultura árabe designavam-se moçárabes</a:t>
            </a:r>
            <a:r>
              <a:rPr lang="pt-PT" altLang="pt-PT" dirty="0" smtClean="0"/>
              <a:t>.</a:t>
            </a:r>
            <a:endParaRPr lang="pt-PT" dirty="0"/>
          </a:p>
        </p:txBody>
      </p:sp>
      <p:sp>
        <p:nvSpPr>
          <p:cNvPr id="81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just" eaLnBrk="1" hangingPunct="1">
              <a:spcBef>
                <a:spcPct val="0"/>
              </a:spcBef>
              <a:buFontTx/>
              <a:buNone/>
            </a:pPr>
            <a:r>
              <a:rPr lang="pt-PT" altLang="pt-PT" dirty="0" smtClean="0"/>
              <a:t>A EXPANSÃO MUÇULMANA</a:t>
            </a:r>
          </a:p>
        </p:txBody>
      </p:sp>
      <p:pic>
        <p:nvPicPr>
          <p:cNvPr id="8196" name="Picture 2" descr="C:\Documents and Settings\Proprietário\Os meus documentos\As minhas imagens\árabes na península\5_xadrez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3630613"/>
            <a:ext cx="4539803" cy="294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CaixaDeTexto 4"/>
          <p:cNvSpPr txBox="1">
            <a:spLocks noChangeArrowheads="1"/>
          </p:cNvSpPr>
          <p:nvPr/>
        </p:nvSpPr>
        <p:spPr bwMode="auto">
          <a:xfrm>
            <a:off x="6773806" y="5929571"/>
            <a:ext cx="238221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400" dirty="0">
                <a:latin typeface="+mn-lt"/>
              </a:rPr>
              <a:t>Momento de convívio entre um cristão e um muçulmano.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819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96" y="2766219"/>
            <a:ext cx="9073008" cy="1325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PT" dirty="0" smtClean="0"/>
              <a:t>MARCAS DA PRESENÇA MUÇULMANA</a:t>
            </a:r>
            <a:br>
              <a:rPr lang="pt-PT" dirty="0" smtClean="0"/>
            </a:br>
            <a:r>
              <a:rPr lang="pt-PT" dirty="0" smtClean="0"/>
              <a:t>NA PENÍNSULA IBÉRICA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943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t-PT" sz="2400" dirty="0" smtClean="0"/>
              <a:t>MARCAS DA PRESENÇA MUÇULMANA NA PENÍNSULA IBÉRICA</a:t>
            </a:r>
            <a:endParaRPr lang="pt-PT" sz="2400" dirty="0"/>
          </a:p>
        </p:txBody>
      </p:sp>
      <p:pic>
        <p:nvPicPr>
          <p:cNvPr id="9219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91489" y="1916832"/>
            <a:ext cx="6761021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CaixaDeTexto 6"/>
          <p:cNvSpPr txBox="1">
            <a:spLocks noChangeArrowheads="1"/>
          </p:cNvSpPr>
          <p:nvPr/>
        </p:nvSpPr>
        <p:spPr bwMode="auto">
          <a:xfrm>
            <a:off x="5148064" y="6036955"/>
            <a:ext cx="2804446" cy="3385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600" dirty="0">
                <a:latin typeface="+mn-lt"/>
              </a:rPr>
              <a:t>Castelo de Mértola, Portugal.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15816" y="1248628"/>
            <a:ext cx="3312368" cy="596195"/>
            <a:chOff x="2915816" y="1248628"/>
            <a:chExt cx="3312368" cy="596195"/>
          </a:xfrm>
        </p:grpSpPr>
        <p:sp>
          <p:nvSpPr>
            <p:cNvPr id="6" name="Round Same Side Corner Rectangle 5"/>
            <p:cNvSpPr/>
            <p:nvPr/>
          </p:nvSpPr>
          <p:spPr>
            <a:xfrm>
              <a:off x="2915816" y="1248628"/>
              <a:ext cx="3312368" cy="596195"/>
            </a:xfrm>
            <a:prstGeom prst="round2SameRect">
              <a:avLst>
                <a:gd name="adj1" fmla="val 0"/>
                <a:gd name="adj2" fmla="val 19267"/>
              </a:avLst>
            </a:prstGeom>
            <a:solidFill>
              <a:srgbClr val="A50021"/>
            </a:solidFill>
            <a:ln w="19050"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15816" y="1268760"/>
              <a:ext cx="3312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800" b="1" dirty="0" smtClean="0">
                  <a:solidFill>
                    <a:schemeClr val="bg1"/>
                  </a:solidFill>
                  <a:latin typeface="+mn-lt"/>
                </a:rPr>
                <a:t>NA ARQUITETURA…</a:t>
              </a:r>
              <a:endParaRPr lang="pt-PT" sz="28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3988</TotalTime>
  <Words>947</Words>
  <Application>Microsoft Office PowerPoint</Application>
  <PresentationFormat>Apresentação na tela (4:3)</PresentationFormat>
  <Paragraphs>146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8" baseType="lpstr">
      <vt:lpstr>Arabic Typesetting</vt:lpstr>
      <vt:lpstr>Arial</vt:lpstr>
      <vt:lpstr>Calibri</vt:lpstr>
      <vt:lpstr>Times New Roman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MARCAS DA PRESENÇA MUÇULMANA NA PENÍNSULA IBÉRICA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ISLAMISMO NO MUNDO, NA ATUALIDADE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Siracusa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Areal Editores</dc:creator>
  <cp:lastModifiedBy>Utilizador do Windows</cp:lastModifiedBy>
  <cp:revision>291</cp:revision>
  <cp:lastPrinted>2016-01-18T17:41:32Z</cp:lastPrinted>
  <dcterms:created xsi:type="dcterms:W3CDTF">2009-03-26T20:51:52Z</dcterms:created>
  <dcterms:modified xsi:type="dcterms:W3CDTF">2019-03-20T17:20:45Z</dcterms:modified>
</cp:coreProperties>
</file>